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0" r:id="rId5"/>
    <p:sldId id="258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8" d="100"/>
          <a:sy n="78" d="100"/>
        </p:scale>
        <p:origin x="-8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391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89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32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21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247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310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135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501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459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9E44-4F2E-4CEE-B962-858AA70D4379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513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89E44-4F2E-4CEE-B962-858AA70D4379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EF46B-1046-4A58-8E1D-ED6FF0D8CF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511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4672" y="1"/>
            <a:ext cx="7699248" cy="3132772"/>
          </a:xfrm>
        </p:spPr>
        <p:txBody>
          <a:bodyPr>
            <a:normAutofit fontScale="90000"/>
          </a:bodyPr>
          <a:lstStyle/>
          <a:p>
            <a:r>
              <a:rPr lang="uk-UA" sz="4800" b="1" dirty="0" smtClean="0"/>
              <a:t>Консультація для вихователів за темою: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uk-UA" sz="4800" b="1" dirty="0" smtClean="0"/>
              <a:t> «Самоосвітня діяльність педагогів ЗДО: самоціль чи необхідність»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66310" y="4983480"/>
            <a:ext cx="4219194" cy="1143000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bg2">
                    <a:lumMod val="25000"/>
                  </a:schemeClr>
                </a:solidFill>
              </a:rPr>
              <a:t>Вихователь-методист</a:t>
            </a:r>
            <a:endParaRPr lang="ru-RU" i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uk-UA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b="1" i="1" dirty="0" err="1" smtClean="0">
                <a:solidFill>
                  <a:schemeClr val="bg2">
                    <a:lumMod val="25000"/>
                  </a:schemeClr>
                </a:solidFill>
              </a:rPr>
              <a:t>Шепелєва</a:t>
            </a:r>
            <a:r>
              <a:rPr lang="uk-UA" b="1" i="1" dirty="0" smtClean="0">
                <a:solidFill>
                  <a:schemeClr val="bg2">
                    <a:lumMod val="25000"/>
                  </a:schemeClr>
                </a:solidFill>
              </a:rPr>
              <a:t> Н.В.</a:t>
            </a:r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78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5376" y="0"/>
            <a:ext cx="7278624" cy="14264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2800" i="1" u="sng" dirty="0" smtClean="0"/>
              <a:t>Можливі види діяльності педагога в процесі самоосвіти</a:t>
            </a:r>
            <a:r>
              <a:rPr lang="uk-UA" sz="2800" i="1" u="sng" dirty="0" smtClean="0"/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6336" y="1414272"/>
            <a:ext cx="6973824" cy="5279136"/>
          </a:xfrm>
        </p:spPr>
        <p:txBody>
          <a:bodyPr>
            <a:normAutofit/>
          </a:bodyPr>
          <a:lstStyle/>
          <a:p>
            <a:r>
              <a:rPr lang="uk-UA" sz="2400" dirty="0" smtClean="0"/>
              <a:t>1.Читає фахові періодичні видання.</a:t>
            </a:r>
            <a:endParaRPr lang="ru-RU" sz="2400" dirty="0" smtClean="0"/>
          </a:p>
          <a:p>
            <a:r>
              <a:rPr lang="uk-UA" sz="2400" dirty="0" smtClean="0"/>
              <a:t>2.Оглядає потрібну інформацію в Інтернеті.</a:t>
            </a:r>
            <a:endParaRPr lang="ru-RU" sz="2400" dirty="0" smtClean="0"/>
          </a:p>
          <a:p>
            <a:r>
              <a:rPr lang="uk-UA" sz="2400" dirty="0" smtClean="0"/>
              <a:t>3.Відвідує семінари, тренінги, конференції, лекторії, круглі столи та інші методичні заходи.</a:t>
            </a:r>
            <a:endParaRPr lang="ru-RU" sz="2400" dirty="0" smtClean="0"/>
          </a:p>
          <a:p>
            <a:r>
              <a:rPr lang="uk-UA" sz="2400" dirty="0" smtClean="0"/>
              <a:t>4. Обмінюється досвідом з колегами.  </a:t>
            </a:r>
            <a:endParaRPr lang="ru-RU" sz="2400" dirty="0" smtClean="0"/>
          </a:p>
          <a:p>
            <a:r>
              <a:rPr lang="uk-UA" sz="2400" dirty="0" smtClean="0"/>
              <a:t>5. Систематично проходить курси підвищення кваліфікації.</a:t>
            </a:r>
            <a:endParaRPr lang="ru-RU" sz="2400" dirty="0" smtClean="0"/>
          </a:p>
          <a:p>
            <a:r>
              <a:rPr lang="uk-UA" sz="2400" dirty="0" smtClean="0"/>
              <a:t>6.Організовує роботу профільної групи, гуртка.</a:t>
            </a:r>
            <a:endParaRPr lang="ru-RU" sz="2400" dirty="0" smtClean="0"/>
          </a:p>
          <a:p>
            <a:r>
              <a:rPr lang="uk-UA" sz="2400" dirty="0" smtClean="0"/>
              <a:t>7. Вивчає комп’ютерні технології.</a:t>
            </a:r>
            <a:endParaRPr lang="ru-RU" sz="2400" dirty="0" smtClean="0"/>
          </a:p>
          <a:p>
            <a:r>
              <a:rPr lang="uk-UA" sz="2400" dirty="0" smtClean="0"/>
              <a:t>8. Проводить відкриті заходи.</a:t>
            </a:r>
            <a:endParaRPr lang="ru-RU" sz="24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5376" y="0"/>
            <a:ext cx="7278624" cy="130454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2800" i="1" dirty="0" smtClean="0"/>
              <a:t>Результатом самоосвіти</a:t>
            </a:r>
            <a:r>
              <a:rPr lang="uk-UA" sz="2800" dirty="0" smtClean="0"/>
              <a:t> </a:t>
            </a:r>
            <a:r>
              <a:rPr lang="uk-UA" sz="2800" dirty="0" smtClean="0">
                <a:solidFill>
                  <a:srgbClr val="FF0000"/>
                </a:solidFill>
              </a:rPr>
              <a:t>завжди є </a:t>
            </a:r>
            <a:r>
              <a:rPr lang="uk-UA" sz="2800" i="1" dirty="0" smtClean="0">
                <a:solidFill>
                  <a:srgbClr val="FF0000"/>
                </a:solidFill>
              </a:rPr>
              <a:t>інноваційний продукт</a:t>
            </a:r>
            <a:r>
              <a:rPr lang="uk-UA" sz="2800" dirty="0" smtClean="0">
                <a:solidFill>
                  <a:srgbClr val="FF0000"/>
                </a:solidFill>
              </a:rPr>
              <a:t>,</a:t>
            </a:r>
            <a:r>
              <a:rPr lang="uk-UA" sz="2800" dirty="0" smtClean="0"/>
              <a:t> який може надаватися у формі</a:t>
            </a:r>
            <a:r>
              <a:rPr lang="uk-UA" sz="2800" dirty="0" smtClean="0"/>
              <a:t>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06624" y="1328928"/>
            <a:ext cx="6437376" cy="5376672"/>
          </a:xfrm>
        </p:spPr>
        <p:txBody>
          <a:bodyPr/>
          <a:lstStyle/>
          <a:p>
            <a:pPr lvl="0"/>
            <a:r>
              <a:rPr lang="uk-UA" dirty="0" err="1" smtClean="0"/>
              <a:t>·доповіді</a:t>
            </a:r>
            <a:r>
              <a:rPr lang="uk-UA" dirty="0" smtClean="0"/>
              <a:t>, виступу на семінарі, педагогічній раді, методичному об’єднанні;</a:t>
            </a:r>
            <a:endParaRPr lang="ru-RU" dirty="0" smtClean="0"/>
          </a:p>
          <a:p>
            <a:pPr lvl="0"/>
            <a:r>
              <a:rPr lang="uk-UA" dirty="0" smtClean="0"/>
              <a:t>дидактичного посібника;</a:t>
            </a:r>
            <a:endParaRPr lang="ru-RU" dirty="0" smtClean="0"/>
          </a:p>
          <a:p>
            <a:pPr lvl="0"/>
            <a:r>
              <a:rPr lang="uk-UA" dirty="0" err="1" smtClean="0"/>
              <a:t>·методичної</a:t>
            </a:r>
            <a:r>
              <a:rPr lang="uk-UA" dirty="0" smtClean="0"/>
              <a:t> розробки</a:t>
            </a:r>
            <a:endParaRPr lang="ru-RU" dirty="0" smtClean="0"/>
          </a:p>
          <a:p>
            <a:pPr lvl="0"/>
            <a:r>
              <a:rPr lang="uk-UA" dirty="0" smtClean="0"/>
              <a:t>авторської програми;</a:t>
            </a:r>
            <a:endParaRPr lang="ru-RU" dirty="0" smtClean="0"/>
          </a:p>
          <a:p>
            <a:pPr lvl="0"/>
            <a:r>
              <a:rPr lang="uk-UA" dirty="0" smtClean="0"/>
              <a:t>статті до фахового видання;</a:t>
            </a:r>
            <a:endParaRPr lang="ru-RU" dirty="0" smtClean="0"/>
          </a:p>
          <a:p>
            <a:pPr lvl="0"/>
            <a:r>
              <a:rPr lang="uk-UA" dirty="0" err="1" smtClean="0"/>
              <a:t>проєкту</a:t>
            </a:r>
            <a:r>
              <a:rPr lang="uk-UA" dirty="0" smtClean="0"/>
              <a:t>;</a:t>
            </a:r>
            <a:endParaRPr lang="ru-RU" dirty="0" smtClean="0"/>
          </a:p>
          <a:p>
            <a:pPr lvl="0"/>
            <a:r>
              <a:rPr lang="uk-UA" dirty="0" smtClean="0"/>
              <a:t>методичного кейсу.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7568" y="0"/>
            <a:ext cx="7266432" cy="1402080"/>
          </a:xfrm>
        </p:spPr>
        <p:txBody>
          <a:bodyPr>
            <a:normAutofit/>
          </a:bodyPr>
          <a:lstStyle/>
          <a:p>
            <a:pPr algn="r"/>
            <a:r>
              <a:rPr lang="uk-UA" sz="1600" i="1" dirty="0" smtClean="0">
                <a:solidFill>
                  <a:srgbClr val="002060"/>
                </a:solidFill>
              </a:rPr>
              <a:t>«Відмінною рисою самоосвіти педагога є те, що результатом його роботи виступає ефект розвитку дітей, а не лише власне самовдосконалення в особистому та професійному плані» </a:t>
            </a:r>
            <a:r>
              <a:rPr lang="uk-UA" sz="1200" dirty="0" smtClean="0"/>
              <a:t/>
            </a:r>
            <a:br>
              <a:rPr lang="uk-UA" sz="1200" dirty="0" smtClean="0"/>
            </a:br>
            <a:r>
              <a:rPr lang="uk-UA" sz="1200" dirty="0" smtClean="0"/>
              <a:t>Крутій </a:t>
            </a:r>
            <a:r>
              <a:rPr lang="uk-UA" sz="1200" dirty="0" smtClean="0"/>
              <a:t>К.Л., Погрібняк </a:t>
            </a:r>
            <a:r>
              <a:rPr lang="uk-UA" sz="1200" dirty="0" smtClean="0"/>
              <a:t>Н.В</a:t>
            </a:r>
            <a:endParaRPr lang="ru-RU" sz="1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8800" y="1231392"/>
            <a:ext cx="7315200" cy="56266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b="1" u="sng" dirty="0" smtClean="0">
                <a:solidFill>
                  <a:srgbClr val="002060"/>
                </a:solidFill>
              </a:rPr>
              <a:t>Прогнозуючий результат самоосвітньої діяльності:</a:t>
            </a:r>
            <a:endParaRPr lang="ru-RU" sz="2400" b="1" u="sng" dirty="0" smtClean="0">
              <a:solidFill>
                <a:srgbClr val="002060"/>
              </a:solidFill>
            </a:endParaRPr>
          </a:p>
          <a:p>
            <a:r>
              <a:rPr lang="uk-UA" sz="2400" dirty="0" smtClean="0"/>
              <a:t>1. Молоді спеціалісти зможуть більш успішно адаптуватись до умов роботи з дітьми.</a:t>
            </a:r>
            <a:endParaRPr lang="ru-RU" sz="2400" dirty="0" smtClean="0"/>
          </a:p>
          <a:p>
            <a:r>
              <a:rPr lang="uk-UA" sz="2400" dirty="0" smtClean="0"/>
              <a:t>2</a:t>
            </a:r>
            <a:r>
              <a:rPr lang="uk-UA" sz="2400" dirty="0" smtClean="0"/>
              <a:t>. Педагоги матимуть змогу доповнювати й конкретизувати свої знання. Вихователі зможуть розвинути потребу в постійному поповненні педагогічних знань, вміння моделювати й прогнозувати </a:t>
            </a:r>
            <a:r>
              <a:rPr lang="uk-UA" sz="2400" dirty="0" smtClean="0"/>
              <a:t>освітній процес</a:t>
            </a:r>
            <a:r>
              <a:rPr lang="uk-UA" sz="2400" dirty="0" smtClean="0"/>
              <a:t>.</a:t>
            </a:r>
            <a:endParaRPr lang="ru-RU" sz="2400" dirty="0" smtClean="0"/>
          </a:p>
          <a:p>
            <a:r>
              <a:rPr lang="uk-UA" sz="2400" dirty="0" smtClean="0"/>
              <a:t>3. Розкриють свій творчий потенціал.</a:t>
            </a:r>
            <a:endParaRPr lang="ru-RU" sz="2400" dirty="0" smtClean="0"/>
          </a:p>
          <a:p>
            <a:r>
              <a:rPr lang="uk-UA" sz="2400" dirty="0" smtClean="0"/>
              <a:t>4. Досвідчені педагогічні працівники перейдуть до цілеспрямованої </a:t>
            </a:r>
            <a:r>
              <a:rPr lang="uk-UA" sz="2400" dirty="0" err="1" smtClean="0"/>
              <a:t>науково–практичної</a:t>
            </a:r>
            <a:r>
              <a:rPr lang="uk-UA" sz="2400" dirty="0" smtClean="0"/>
              <a:t> дослідницької діяльності, що вплине на якість виховного процесу й результативність педагогічної діяльності в цілому.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670560" y="377952"/>
            <a:ext cx="7844790" cy="57990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err="1" smtClean="0"/>
              <a:t>Сьогодні</a:t>
            </a:r>
            <a:r>
              <a:rPr lang="ru-RU" sz="3200" dirty="0" smtClean="0"/>
              <a:t> </a:t>
            </a:r>
            <a:r>
              <a:rPr lang="ru-RU" sz="3200" dirty="0" err="1" smtClean="0"/>
              <a:t>можна</a:t>
            </a:r>
            <a:r>
              <a:rPr lang="ru-RU" sz="3200" dirty="0" smtClean="0"/>
              <a:t> </a:t>
            </a:r>
            <a:r>
              <a:rPr lang="ru-RU" sz="3200" dirty="0" err="1" smtClean="0"/>
              <a:t>вчитися</a:t>
            </a:r>
            <a:r>
              <a:rPr lang="ru-RU" sz="3200" dirty="0" smtClean="0"/>
              <a:t> </a:t>
            </a:r>
            <a:r>
              <a:rPr lang="ru-RU" sz="3200" dirty="0" err="1" smtClean="0"/>
              <a:t>із</a:t>
            </a:r>
            <a:r>
              <a:rPr lang="ru-RU" sz="3200" dirty="0" smtClean="0"/>
              <a:t> </a:t>
            </a:r>
            <a:r>
              <a:rPr lang="ru-RU" sz="3200" dirty="0" err="1" smtClean="0"/>
              <a:t>задоволенням</a:t>
            </a:r>
            <a:r>
              <a:rPr lang="ru-RU" sz="3200" dirty="0" smtClean="0"/>
              <a:t>. </a:t>
            </a:r>
            <a:r>
              <a:rPr lang="ru-RU" sz="3200" dirty="0" err="1" smtClean="0"/>
              <a:t>Вчитися</a:t>
            </a:r>
            <a:r>
              <a:rPr lang="ru-RU" sz="3200" dirty="0" smtClean="0"/>
              <a:t> </a:t>
            </a:r>
            <a:r>
              <a:rPr lang="ru-RU" sz="3200" dirty="0" err="1" smtClean="0"/>
              <a:t>можна</a:t>
            </a:r>
            <a:r>
              <a:rPr lang="ru-RU" sz="3200" dirty="0" smtClean="0"/>
              <a:t> </a:t>
            </a:r>
            <a:r>
              <a:rPr lang="ru-RU" sz="3200" dirty="0" err="1" smtClean="0"/>
              <a:t>різними</a:t>
            </a:r>
            <a:r>
              <a:rPr lang="ru-RU" sz="3200" dirty="0" smtClean="0"/>
              <a:t> шляхами,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кожен</a:t>
            </a:r>
            <a:r>
              <a:rPr lang="ru-RU" sz="3200" dirty="0" smtClean="0"/>
              <a:t> </a:t>
            </a:r>
            <a:r>
              <a:rPr lang="ru-RU" sz="3200" dirty="0" err="1" smtClean="0"/>
              <a:t>вибирає</a:t>
            </a:r>
            <a:r>
              <a:rPr lang="ru-RU" sz="3200" dirty="0" smtClean="0"/>
              <a:t> </a:t>
            </a:r>
            <a:r>
              <a:rPr lang="ru-RU" sz="3200" dirty="0" err="1" smtClean="0"/>
              <a:t>собі</a:t>
            </a:r>
            <a:r>
              <a:rPr lang="ru-RU" sz="3200" dirty="0" smtClean="0"/>
              <a:t> </a:t>
            </a:r>
            <a:r>
              <a:rPr lang="ru-RU" sz="3200" dirty="0" err="1" smtClean="0"/>
              <a:t>найбільш</a:t>
            </a:r>
            <a:r>
              <a:rPr lang="ru-RU" sz="3200" dirty="0" smtClean="0"/>
              <a:t> </a:t>
            </a:r>
            <a:r>
              <a:rPr lang="ru-RU" sz="3200" dirty="0" err="1" smtClean="0"/>
              <a:t>прийнятний</a:t>
            </a:r>
            <a:r>
              <a:rPr lang="ru-RU" sz="3200" dirty="0" smtClean="0"/>
              <a:t>, </a:t>
            </a:r>
            <a:r>
              <a:rPr lang="ru-RU" sz="3200" dirty="0" err="1" smtClean="0"/>
              <a:t>але</a:t>
            </a:r>
            <a:r>
              <a:rPr lang="ru-RU" sz="3200" dirty="0" smtClean="0"/>
              <a:t> </a:t>
            </a:r>
            <a:r>
              <a:rPr lang="ru-RU" sz="3200" dirty="0" err="1" smtClean="0"/>
              <a:t>хочеться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нагадати</a:t>
            </a:r>
            <a:r>
              <a:rPr lang="ru-RU" sz="3200" dirty="0" smtClean="0"/>
              <a:t> слова </a:t>
            </a:r>
            <a:r>
              <a:rPr lang="ru-RU" sz="3200" i="1" dirty="0" err="1" smtClean="0"/>
              <a:t>німецького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філософа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Дістервега</a:t>
            </a:r>
            <a:r>
              <a:rPr lang="ru-RU" sz="3200" i="1" dirty="0" smtClean="0"/>
              <a:t>:</a:t>
            </a:r>
          </a:p>
          <a:p>
            <a:pPr algn="ctr">
              <a:buNone/>
            </a:pPr>
            <a:r>
              <a:rPr lang="ru-RU" sz="3200" b="1" i="1" dirty="0" smtClean="0"/>
              <a:t> </a:t>
            </a:r>
            <a:r>
              <a:rPr lang="ru-RU" sz="3200" b="1" i="1" dirty="0" smtClean="0"/>
              <a:t>«</a:t>
            </a:r>
            <a:r>
              <a:rPr lang="ru-RU" sz="3200" b="1" i="1" dirty="0" err="1" smtClean="0"/>
              <a:t>Ти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лише</a:t>
            </a:r>
            <a:r>
              <a:rPr lang="ru-RU" sz="3200" b="1" i="1" dirty="0" smtClean="0"/>
              <a:t> до </a:t>
            </a:r>
            <a:r>
              <a:rPr lang="ru-RU" sz="3200" b="1" i="1" dirty="0" err="1" smtClean="0"/>
              <a:t>тієї</a:t>
            </a:r>
            <a:r>
              <a:rPr lang="ru-RU" sz="3200" b="1" i="1" dirty="0" smtClean="0"/>
              <a:t> пори </a:t>
            </a:r>
            <a:r>
              <a:rPr lang="ru-RU" sz="3200" b="1" i="1" dirty="0" err="1" smtClean="0"/>
              <a:t>здатний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сприяти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освіті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інших</a:t>
            </a:r>
            <a:r>
              <a:rPr lang="ru-RU" sz="3200" b="1" i="1" dirty="0" smtClean="0"/>
              <a:t>, </a:t>
            </a:r>
            <a:r>
              <a:rPr lang="ru-RU" sz="3200" b="1" i="1" dirty="0" err="1" smtClean="0"/>
              <a:t>поки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продовжуєш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працювати</a:t>
            </a:r>
            <a:r>
              <a:rPr lang="ru-RU" sz="3200" b="1" i="1" dirty="0" smtClean="0"/>
              <a:t> над </a:t>
            </a:r>
            <a:r>
              <a:rPr lang="ru-RU" sz="3200" b="1" i="1" dirty="0" err="1" smtClean="0"/>
              <a:t>власною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освітою</a:t>
            </a:r>
            <a:r>
              <a:rPr lang="ru-RU" sz="3200" b="1" i="1" dirty="0" smtClean="0"/>
              <a:t>...».</a:t>
            </a:r>
            <a:endParaRPr lang="ru-RU" sz="3200" b="1" dirty="0" smtClean="0"/>
          </a:p>
          <a:p>
            <a:endParaRPr lang="ru-RU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78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0720" y="256032"/>
            <a:ext cx="6937248" cy="5920931"/>
          </a:xfrm>
        </p:spPr>
        <p:txBody>
          <a:bodyPr>
            <a:normAutofit/>
          </a:bodyPr>
          <a:lstStyle/>
          <a:p>
            <a:pPr algn="just"/>
            <a:r>
              <a:rPr lang="uk-UA" sz="2000" dirty="0" smtClean="0"/>
              <a:t>Модернізація системи освіти вимагає суттєвих і якісних змін у практиці роботи </a:t>
            </a:r>
            <a:r>
              <a:rPr lang="uk-UA" sz="2000" dirty="0" smtClean="0"/>
              <a:t>педагога.</a:t>
            </a:r>
          </a:p>
          <a:p>
            <a:pPr algn="just"/>
            <a:r>
              <a:rPr lang="uk-UA" sz="2000" dirty="0" smtClean="0"/>
              <a:t>Все більшої актуальності набувають питання, пов’язані з посиленням неперервного характеру навчання і професійного удосконалення педагога як умови його активної адаптації до нових обставин і моделей діяльності, підготовки до рішення нових професійних завдань</a:t>
            </a:r>
            <a:r>
              <a:rPr lang="uk-UA" sz="2000" dirty="0" smtClean="0"/>
              <a:t>.</a:t>
            </a:r>
          </a:p>
          <a:p>
            <a:pPr algn="just"/>
            <a:r>
              <a:rPr lang="uk-UA" sz="2000" dirty="0" smtClean="0"/>
              <a:t> </a:t>
            </a:r>
            <a:r>
              <a:rPr lang="uk-UA" sz="2000" dirty="0" smtClean="0"/>
              <a:t>Враховуючи той факт, що більшість нових знань та технологій </a:t>
            </a:r>
            <a:r>
              <a:rPr lang="uk-UA" sz="2000" b="1" dirty="0" smtClean="0"/>
              <a:t>втрачають свою актуальність в середньому вже через п’ять років</a:t>
            </a:r>
            <a:r>
              <a:rPr lang="uk-UA" sz="2000" dirty="0" smtClean="0"/>
              <a:t>, сучасна </a:t>
            </a:r>
            <a:r>
              <a:rPr lang="uk-UA" sz="2000" b="1" dirty="0" smtClean="0"/>
              <a:t>система освіти потребує від педагога постійного вдосконалення своїх знань та вмінь</a:t>
            </a:r>
            <a:r>
              <a:rPr lang="uk-UA" sz="2000" b="1" dirty="0" smtClean="0"/>
              <a:t>.</a:t>
            </a:r>
          </a:p>
          <a:p>
            <a:pPr algn="just"/>
            <a:r>
              <a:rPr lang="uk-UA" sz="2000" dirty="0" smtClean="0"/>
              <a:t> </a:t>
            </a:r>
            <a:r>
              <a:rPr lang="uk-UA" sz="2000" b="1" dirty="0" smtClean="0">
                <a:solidFill>
                  <a:srgbClr val="FF0000"/>
                </a:solidFill>
              </a:rPr>
              <a:t>Запорукою успішного реформування освіти в цілому є підвищення професійної компетентності педагога, </a:t>
            </a:r>
            <a:r>
              <a:rPr lang="uk-UA" sz="2000" dirty="0" smtClean="0">
                <a:solidFill>
                  <a:srgbClr val="FF0000"/>
                </a:solidFill>
              </a:rPr>
              <a:t>яку неможливо </a:t>
            </a:r>
            <a:r>
              <a:rPr lang="uk-UA" sz="2000" dirty="0" smtClean="0">
                <a:solidFill>
                  <a:srgbClr val="FF0000"/>
                </a:solidFill>
              </a:rPr>
              <a:t>розглядати </a:t>
            </a:r>
            <a:r>
              <a:rPr lang="uk-UA" sz="2000" b="1" u="sng" dirty="0" smtClean="0">
                <a:solidFill>
                  <a:srgbClr val="FF0000"/>
                </a:solidFill>
              </a:rPr>
              <a:t>без самоосвітньої діяльності</a:t>
            </a:r>
            <a:r>
              <a:rPr lang="uk-UA" sz="2000" u="sng" dirty="0" smtClean="0"/>
              <a:t>.</a:t>
            </a:r>
            <a:endParaRPr lang="ru-RU" sz="2000" u="sng" dirty="0" smtClean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7610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1648" y="2292097"/>
            <a:ext cx="8705088" cy="4389118"/>
          </a:xfrm>
        </p:spPr>
        <p:txBody>
          <a:bodyPr>
            <a:normAutofit/>
          </a:bodyPr>
          <a:lstStyle/>
          <a:p>
            <a:pPr algn="just"/>
            <a:r>
              <a:rPr lang="uk-UA" sz="2400" dirty="0" smtClean="0"/>
              <a:t>	Потреба </a:t>
            </a:r>
            <a:r>
              <a:rPr lang="uk-UA" sz="2400" dirty="0" smtClean="0"/>
              <a:t>в самоосвіті є характерною якістю розвиненої особистості, необхідним компонентом її духовного життя. </a:t>
            </a:r>
            <a:r>
              <a:rPr lang="uk-UA" sz="2400" dirty="0" smtClean="0">
                <a:solidFill>
                  <a:srgbClr val="FF0000"/>
                </a:solidFill>
              </a:rPr>
              <a:t>Поза самоосвітою ідея особистісного та професійного розвитку педагога не може бути здійснена</a:t>
            </a:r>
            <a:r>
              <a:rPr lang="uk-UA" sz="2400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	</a:t>
            </a:r>
            <a:r>
              <a:rPr lang="uk-UA" sz="2400" dirty="0" smtClean="0"/>
              <a:t>Тому </a:t>
            </a:r>
            <a:r>
              <a:rPr lang="uk-UA" sz="2400" u="sng" dirty="0" smtClean="0"/>
              <a:t>самоосвіту педагога </a:t>
            </a:r>
            <a:r>
              <a:rPr lang="uk-UA" sz="2400" dirty="0" smtClean="0"/>
              <a:t>можна розглядати як процес ознайомлення з новітніми педагогічними та психологічними дослідженнями, пошук нових напрямків у методиці та організації освітнього процесу, розгляд на високому науковому рівні педагогічних проблем, </a:t>
            </a:r>
            <a:r>
              <a:rPr lang="uk-UA" sz="2400" u="sng" dirty="0" smtClean="0"/>
              <a:t>що викликають утруднення в практичній роботі</a:t>
            </a:r>
            <a:r>
              <a:rPr lang="uk-UA" sz="2400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31648" y="170689"/>
            <a:ext cx="3121152" cy="198729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uk-UA" sz="2200" b="1" i="1" dirty="0" smtClean="0">
                <a:solidFill>
                  <a:srgbClr val="FF0000"/>
                </a:solidFill>
              </a:rPr>
              <a:t>Самоосвіта</a:t>
            </a:r>
            <a:r>
              <a:rPr lang="uk-UA" sz="2200" dirty="0" smtClean="0"/>
              <a:t> – активна цілеспрямована пізнавальна діяльність людини, яка пов’язана з пошуком та засвоєнням знань в галузі, що цікавлять людину.</a:t>
            </a:r>
            <a:endParaRPr lang="ru-RU" sz="2200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340608" y="158497"/>
            <a:ext cx="5620512" cy="1999487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uk-UA" sz="1900" b="1" i="1" dirty="0" smtClean="0">
                <a:solidFill>
                  <a:srgbClr val="FF0000"/>
                </a:solidFill>
              </a:rPr>
              <a:t>Самоосвіта педагога</a:t>
            </a:r>
            <a:r>
              <a:rPr lang="uk-UA" sz="1900" b="1" dirty="0" smtClean="0">
                <a:solidFill>
                  <a:srgbClr val="FF0000"/>
                </a:solidFill>
              </a:rPr>
              <a:t> </a:t>
            </a:r>
            <a:r>
              <a:rPr lang="uk-UA" sz="1900" dirty="0" smtClean="0"/>
              <a:t>– це провідна форма вдосконалення професійної компетентності, що полягає в засвоєнні, оновленні, поширенні й поглибленні знань, узагальненні досвіду шляхом цілеспрямованої, системної самостійної роботи, спрямованої на саморозвиток та самовдосконалення особистості, задоволення власних інтересів і об’єктивних потреб освітнього закладу</a:t>
            </a:r>
            <a:r>
              <a:rPr lang="uk-UA" sz="2600" dirty="0" smtClean="0"/>
              <a:t>.</a:t>
            </a:r>
            <a:endParaRPr lang="ru-RU" sz="2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10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0688"/>
            <a:ext cx="8912352" cy="1158241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uk-UA" sz="1800" b="1" i="1" u="sng" dirty="0" smtClean="0">
                <a:solidFill>
                  <a:srgbClr val="FF0000"/>
                </a:solidFill>
              </a:rPr>
              <a:t>Сутність самоосвіти</a:t>
            </a:r>
            <a:r>
              <a:rPr lang="uk-UA" sz="1800" b="1" u="sng" dirty="0" smtClean="0">
                <a:solidFill>
                  <a:srgbClr val="FF0000"/>
                </a:solidFill>
              </a:rPr>
              <a:t> </a:t>
            </a:r>
            <a:r>
              <a:rPr lang="uk-UA" sz="1800" dirty="0" smtClean="0"/>
              <a:t>– здобуття педагогом знань з різноманітних джерел, використання їх в професійній діяльності, розвитку особистості та власній життєдіяльності.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b="1" dirty="0">
              <a:ln w="660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560576"/>
            <a:ext cx="2816352" cy="505968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C00000"/>
                </a:solidFill>
              </a:rPr>
              <a:t>Мета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b="1" i="1" dirty="0" err="1" smtClean="0">
                <a:solidFill>
                  <a:srgbClr val="C00000"/>
                </a:solidFill>
              </a:rPr>
              <a:t>само-освітньої</a:t>
            </a:r>
            <a:r>
              <a:rPr lang="uk-UA" b="1" i="1" dirty="0" smtClean="0">
                <a:solidFill>
                  <a:srgbClr val="C00000"/>
                </a:solidFill>
              </a:rPr>
              <a:t> </a:t>
            </a:r>
            <a:r>
              <a:rPr lang="uk-UA" b="1" i="1" dirty="0" smtClean="0">
                <a:solidFill>
                  <a:srgbClr val="C00000"/>
                </a:solidFill>
              </a:rPr>
              <a:t>роботи </a:t>
            </a:r>
            <a:r>
              <a:rPr lang="uk-UA" dirty="0" smtClean="0"/>
              <a:t>– систематичне підвищення педагогами свого професійного рівня за бажанням.</a:t>
            </a:r>
            <a:endParaRPr lang="ru-RU" dirty="0" smtClean="0"/>
          </a:p>
          <a:p>
            <a:endParaRPr lang="ru-RU" sz="18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304032" y="1572768"/>
            <a:ext cx="5547360" cy="508406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uk-UA" sz="2000" b="1" i="1" u="sng" dirty="0" smtClean="0">
                <a:solidFill>
                  <a:srgbClr val="C00000"/>
                </a:solidFill>
              </a:rPr>
              <a:t>Основні завдання:</a:t>
            </a:r>
            <a:endParaRPr lang="ru-RU" sz="2000" b="1" u="sng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uk-UA" sz="2000" dirty="0" smtClean="0"/>
              <a:t>1. Вдосконалення теоретичних знань, професійної компетентності педагога.</a:t>
            </a:r>
            <a:endParaRPr lang="ru-RU" sz="2000" dirty="0" smtClean="0"/>
          </a:p>
          <a:p>
            <a:pPr algn="just">
              <a:buNone/>
            </a:pPr>
            <a:r>
              <a:rPr lang="uk-UA" sz="2000" dirty="0" smtClean="0"/>
              <a:t>2. Оволодіння новими формами, методами, прийомами навчання і виховання дітей.</a:t>
            </a:r>
            <a:endParaRPr lang="ru-RU" sz="2000" dirty="0" smtClean="0"/>
          </a:p>
          <a:p>
            <a:pPr algn="just">
              <a:buNone/>
            </a:pPr>
            <a:r>
              <a:rPr lang="uk-UA" sz="2000" dirty="0" smtClean="0"/>
              <a:t>3. Вивчення та впровадження в практику перспективного педагогічного досвіду (ППД), новітніх досягнень педагогічної, психологічної наук, нових педагогічних технологій.</a:t>
            </a:r>
            <a:endParaRPr lang="ru-RU" sz="2000" dirty="0" smtClean="0"/>
          </a:p>
          <a:p>
            <a:pPr algn="just">
              <a:buNone/>
            </a:pPr>
            <a:r>
              <a:rPr lang="uk-UA" sz="2000" dirty="0" smtClean="0"/>
              <a:t>4. Розвиток інноваційних процесів в освітньому закладі.</a:t>
            </a:r>
            <a:endParaRPr lang="ru-RU" sz="2000" dirty="0" smtClean="0"/>
          </a:p>
          <a:p>
            <a:endParaRPr lang="ru-RU" sz="18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2889504" y="3596640"/>
            <a:ext cx="40538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10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496" y="365126"/>
            <a:ext cx="8839200" cy="132556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</a:rPr>
              <a:t>Але ні для кого не є таємницею те, що на сьогодні стан самоосвітньої діяльності має багато </a:t>
            </a:r>
            <a:r>
              <a:rPr lang="uk-UA" sz="2800" b="1" i="1" dirty="0" smtClean="0">
                <a:solidFill>
                  <a:srgbClr val="C00000"/>
                </a:solidFill>
              </a:rPr>
              <a:t>протиріч та недоліків</a:t>
            </a:r>
            <a:r>
              <a:rPr lang="uk-UA" sz="2800" b="1" i="1" dirty="0" smtClean="0">
                <a:solidFill>
                  <a:srgbClr val="C00000"/>
                </a:solidFill>
              </a:rPr>
              <a:t>:</a:t>
            </a:r>
            <a:endParaRPr lang="ru-RU" sz="2800" b="1" dirty="0">
              <a:ln w="6600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8240" y="1825624"/>
            <a:ext cx="7815072" cy="4794631"/>
          </a:xfrm>
        </p:spPr>
        <p:txBody>
          <a:bodyPr>
            <a:noAutofit/>
          </a:bodyPr>
          <a:lstStyle/>
          <a:p>
            <a:r>
              <a:rPr lang="uk-UA" sz="2000" dirty="0" smtClean="0"/>
              <a:t>1</a:t>
            </a:r>
            <a:r>
              <a:rPr lang="uk-UA" sz="2000" dirty="0" smtClean="0">
                <a:solidFill>
                  <a:srgbClr val="FF0000"/>
                </a:solidFill>
              </a:rPr>
              <a:t>. Педагоги, які вважають самоосвіту своєю власною справою, до якої ніхто не має ніякого відношення та висловлюють сумніви в доцільності планування самоосвіти</a:t>
            </a:r>
            <a:r>
              <a:rPr lang="uk-UA" sz="2000" dirty="0" smtClean="0"/>
              <a:t>.</a:t>
            </a:r>
            <a:endParaRPr lang="ru-RU" sz="2000" dirty="0" smtClean="0"/>
          </a:p>
          <a:p>
            <a:r>
              <a:rPr lang="uk-UA" sz="2000" dirty="0" smtClean="0"/>
              <a:t>2. </a:t>
            </a:r>
            <a:r>
              <a:rPr lang="uk-UA" sz="2000" dirty="0" smtClean="0">
                <a:solidFill>
                  <a:srgbClr val="FF3399"/>
                </a:solidFill>
              </a:rPr>
              <a:t>План самоосвіти складається педагогом не для власного використання, а для адміністрації, тому в ньому написано одне, а фактично людина працює над іншими проблемами.</a:t>
            </a:r>
            <a:endParaRPr lang="ru-RU" sz="2000" dirty="0" smtClean="0">
              <a:solidFill>
                <a:srgbClr val="FF3399"/>
              </a:solidFill>
            </a:endParaRPr>
          </a:p>
          <a:p>
            <a:r>
              <a:rPr lang="uk-UA" sz="2000" dirty="0" smtClean="0"/>
              <a:t>3</a:t>
            </a:r>
            <a:r>
              <a:rPr lang="uk-UA" sz="2000" dirty="0" smtClean="0">
                <a:solidFill>
                  <a:srgbClr val="FF6600"/>
                </a:solidFill>
              </a:rPr>
              <a:t>. Плани – близнюки, скопійовані один з одного.</a:t>
            </a:r>
            <a:endParaRPr lang="ru-RU" sz="2000" dirty="0" smtClean="0">
              <a:solidFill>
                <a:srgbClr val="FF6600"/>
              </a:solidFill>
            </a:endParaRPr>
          </a:p>
          <a:p>
            <a:pPr algn="just"/>
            <a:r>
              <a:rPr lang="uk-UA" sz="2000" dirty="0" smtClean="0"/>
              <a:t>4</a:t>
            </a:r>
            <a:r>
              <a:rPr lang="uk-UA" sz="2000" dirty="0" smtClean="0">
                <a:solidFill>
                  <a:srgbClr val="FF0000"/>
                </a:solidFill>
              </a:rPr>
              <a:t>. Неузгодженість індивідуальних планів самоосвіти з тими, що заплановані в колективних формах навчання, в яких бере участь педагог. </a:t>
            </a:r>
            <a:r>
              <a:rPr lang="uk-UA" sz="2000" dirty="0" smtClean="0"/>
              <a:t>(Наприклад, </a:t>
            </a:r>
            <a:r>
              <a:rPr lang="uk-UA" sz="2000" i="1" dirty="0" smtClean="0"/>
              <a:t>в річному плані </a:t>
            </a:r>
            <a:r>
              <a:rPr lang="uk-UA" sz="2000" i="1" dirty="0" smtClean="0"/>
              <a:t>закладу </a:t>
            </a:r>
            <a:r>
              <a:rPr lang="uk-UA" sz="2000" i="1" dirty="0" smtClean="0"/>
              <a:t>заплановано консультацію з певної теми, яку готує означений вихователь. Підготовка до неї вимагає опрацювання методичної літератури, періодичних видань, передового педагогічного досвіду, аналізу власної діяльності. А в плані самоосвіти цей момент не відображено</a:t>
            </a:r>
            <a:r>
              <a:rPr lang="uk-UA" sz="2000" dirty="0" smtClean="0"/>
              <a:t>.)</a:t>
            </a:r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7610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938528" y="158496"/>
            <a:ext cx="7034784" cy="6522720"/>
          </a:xfrm>
        </p:spPr>
        <p:txBody>
          <a:bodyPr>
            <a:normAutofit/>
          </a:bodyPr>
          <a:lstStyle/>
          <a:p>
            <a:r>
              <a:rPr lang="uk-UA" dirty="0" smtClean="0"/>
              <a:t>Тому </a:t>
            </a:r>
            <a:r>
              <a:rPr lang="uk-UA" dirty="0" smtClean="0">
                <a:solidFill>
                  <a:srgbClr val="C00000"/>
                </a:solidFill>
              </a:rPr>
              <a:t>тема самоосвіти </a:t>
            </a:r>
            <a:r>
              <a:rPr lang="uk-UA" b="1" dirty="0" smtClean="0">
                <a:solidFill>
                  <a:srgbClr val="FF0000"/>
                </a:solidFill>
              </a:rPr>
              <a:t>обов’язково</a:t>
            </a:r>
            <a:r>
              <a:rPr lang="uk-UA" dirty="0" smtClean="0"/>
              <a:t> узгоджується з вихователем - методистом, </a:t>
            </a:r>
            <a:r>
              <a:rPr lang="uk-UA" dirty="0" smtClean="0">
                <a:solidFill>
                  <a:srgbClr val="C00000"/>
                </a:solidFill>
              </a:rPr>
              <a:t>визначається</a:t>
            </a:r>
            <a:r>
              <a:rPr lang="uk-UA" dirty="0" smtClean="0"/>
              <a:t>, </a:t>
            </a:r>
            <a:r>
              <a:rPr lang="uk-UA" dirty="0" smtClean="0">
                <a:solidFill>
                  <a:srgbClr val="C00000"/>
                </a:solidFill>
              </a:rPr>
              <a:t>виходячи з методичної теми навчального закладу</a:t>
            </a:r>
            <a:r>
              <a:rPr lang="uk-UA" dirty="0" smtClean="0"/>
              <a:t>, </a:t>
            </a:r>
            <a:r>
              <a:rPr lang="uk-UA" dirty="0" smtClean="0">
                <a:solidFill>
                  <a:srgbClr val="C00000"/>
                </a:solidFill>
              </a:rPr>
              <a:t>утруднень самого педагога, специфіки його індивідуальних інтересів</a:t>
            </a:r>
            <a:r>
              <a:rPr lang="uk-UA" dirty="0" smtClean="0"/>
              <a:t>, а індивідуальний план самоосвітньої роботи педагога на навчальний рік складається згідно з проблемними завданнями та річним планом освітнього закладу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 smtClean="0"/>
              <a:t>Кожному вихователю надається можливість постійно поновлювати та поглиблювати загальні й фахові знання та вміння.</a:t>
            </a:r>
            <a:endParaRPr lang="ru-RU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7568" y="146305"/>
            <a:ext cx="7095744" cy="938783"/>
          </a:xfrm>
        </p:spPr>
        <p:txBody>
          <a:bodyPr>
            <a:normAutofit/>
          </a:bodyPr>
          <a:lstStyle/>
          <a:p>
            <a:r>
              <a:rPr lang="uk-UA" sz="2400" b="1" i="1" u="sng" dirty="0" smtClean="0">
                <a:solidFill>
                  <a:srgbClr val="C00000"/>
                </a:solidFill>
              </a:rPr>
              <a:t>Форми самоосвіти</a:t>
            </a:r>
            <a:r>
              <a:rPr lang="uk-UA" sz="2400" b="1" u="sng" dirty="0" smtClean="0">
                <a:solidFill>
                  <a:srgbClr val="C00000"/>
                </a:solidFill>
              </a:rPr>
              <a:t> </a:t>
            </a:r>
            <a:r>
              <a:rPr lang="uk-UA" sz="2400" dirty="0" smtClean="0"/>
              <a:t>можуть носити як індивідуальний так і колективний характер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7568" y="1316736"/>
            <a:ext cx="6998208" cy="5541264"/>
          </a:xfrm>
        </p:spPr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Ініціатором першої (</a:t>
            </a:r>
            <a:r>
              <a:rPr lang="uk-UA" dirty="0" smtClean="0">
                <a:solidFill>
                  <a:srgbClr val="C00000"/>
                </a:solidFill>
              </a:rPr>
              <a:t>індивідуальної) </a:t>
            </a:r>
            <a:r>
              <a:rPr lang="uk-UA" dirty="0" smtClean="0"/>
              <a:t>є сам вихователь, вона передбачає самостійну роботу педагога з підвищення професійного рівня але на її організацію впливає керівництво закладу (ЗДО), курси підвищення кваліфікації, які ініціюють та стимулюють діяльність вихователя</a:t>
            </a:r>
            <a:endParaRPr lang="ru-RU" dirty="0" smtClean="0"/>
          </a:p>
          <a:p>
            <a:r>
              <a:rPr lang="uk-UA" dirty="0" smtClean="0">
                <a:solidFill>
                  <a:srgbClr val="C00000"/>
                </a:solidFill>
              </a:rPr>
              <a:t>Групові форми </a:t>
            </a:r>
            <a:r>
              <a:rPr lang="uk-UA" dirty="0" smtClean="0"/>
              <a:t>спрямовуються на активну участь педагогічного працівника в методичній роботі дошкільного закладу, науково - методичного центру (це методичні об’єднання, семінари, практикуми, тренінги та інші методичні заходи, що організуються завідувачем та методистом закладу).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9760" y="0"/>
            <a:ext cx="7254240" cy="890015"/>
          </a:xfrm>
        </p:spPr>
        <p:txBody>
          <a:bodyPr>
            <a:normAutofit/>
          </a:bodyPr>
          <a:lstStyle/>
          <a:p>
            <a:pPr algn="ctr"/>
            <a:r>
              <a:rPr lang="uk-UA" sz="1800" u="sng" dirty="0" smtClean="0">
                <a:solidFill>
                  <a:srgbClr val="FF0000"/>
                </a:solidFill>
              </a:rPr>
              <a:t>Самоосвітою педагогів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дошкільного закладу обов’язково</a:t>
            </a:r>
            <a:r>
              <a:rPr lang="uk-UA" sz="1800" dirty="0" smtClean="0">
                <a:solidFill>
                  <a:srgbClr val="FF0000"/>
                </a:solidFill>
              </a:rPr>
              <a:t> </a:t>
            </a:r>
            <a:r>
              <a:rPr lang="uk-UA" sz="1800" b="1" dirty="0" smtClean="0">
                <a:solidFill>
                  <a:srgbClr val="FF0000"/>
                </a:solidFill>
              </a:rPr>
              <a:t>керує (контролює)</a:t>
            </a:r>
            <a:r>
              <a:rPr lang="uk-UA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вихователь - методист,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директор ЗДО,який </a:t>
            </a:r>
            <a:r>
              <a:rPr lang="uk-UA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спрямовує свою діяльність на </a:t>
            </a:r>
            <a:r>
              <a:rPr lang="uk-UA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вирішення таких задач</a:t>
            </a:r>
            <a:r>
              <a:rPr lang="uk-UA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77568" y="877823"/>
            <a:ext cx="7071360" cy="4767073"/>
          </a:xfrm>
        </p:spPr>
        <p:txBody>
          <a:bodyPr>
            <a:noAutofit/>
          </a:bodyPr>
          <a:lstStyle/>
          <a:p>
            <a:pPr lvl="0"/>
            <a:r>
              <a:rPr lang="uk-UA" sz="1800" i="1" dirty="0" smtClean="0"/>
              <a:t>самовдосконалення </a:t>
            </a:r>
            <a:r>
              <a:rPr lang="uk-UA" sz="1800" i="1" dirty="0" smtClean="0"/>
              <a:t>у вихователя навичок та вмінь самостійної роботи з літературою й педагогічною документацією;</a:t>
            </a:r>
            <a:endParaRPr lang="ru-RU" sz="1800" i="1" dirty="0" smtClean="0"/>
          </a:p>
          <a:p>
            <a:pPr lvl="1"/>
            <a:r>
              <a:rPr lang="uk-UA" sz="1800" i="1" dirty="0" smtClean="0"/>
              <a:t>вміння виокремлювати з літератури та ППД, що вивчається основних актуальних положень, фактів, явищ;</a:t>
            </a:r>
            <a:endParaRPr lang="ru-RU" sz="1800" i="1" dirty="0" smtClean="0"/>
          </a:p>
          <a:p>
            <a:pPr lvl="1"/>
            <a:r>
              <a:rPr lang="uk-UA" sz="1800" i="1" dirty="0" smtClean="0"/>
              <a:t>вміння відбирати з прочитаного та побаченого педагогом думки, методичної знахідки для апробації, впровадження у власну педагогічну діяльність;</a:t>
            </a:r>
            <a:endParaRPr lang="ru-RU" sz="1800" i="1" dirty="0" smtClean="0"/>
          </a:p>
          <a:p>
            <a:pPr lvl="1"/>
            <a:r>
              <a:rPr lang="uk-UA" sz="1800" i="1" dirty="0" smtClean="0"/>
              <a:t>підвищення рівня самоосвіти;</a:t>
            </a:r>
            <a:endParaRPr lang="ru-RU" sz="1800" i="1" dirty="0" smtClean="0"/>
          </a:p>
          <a:p>
            <a:pPr lvl="1"/>
            <a:r>
              <a:rPr lang="uk-UA" sz="1800" i="1" dirty="0" smtClean="0"/>
              <a:t>формування у педагогів потреби в зміні технології </a:t>
            </a:r>
            <a:r>
              <a:rPr lang="uk-UA" sz="1800" i="1" dirty="0" err="1" smtClean="0"/>
              <a:t>навчально</a:t>
            </a:r>
            <a:r>
              <a:rPr lang="uk-UA" sz="1800" i="1" dirty="0" smtClean="0"/>
              <a:t> – виховного процесу;</a:t>
            </a:r>
            <a:endParaRPr lang="ru-RU" sz="1800" i="1" dirty="0" smtClean="0"/>
          </a:p>
          <a:p>
            <a:pPr lvl="1"/>
            <a:r>
              <a:rPr lang="uk-UA" sz="1800" i="1" dirty="0" smtClean="0"/>
              <a:t>поглиблення теоретичних знань про розвиток креативності дошкільників, принципи та методи цієї роботи;</a:t>
            </a:r>
            <a:endParaRPr lang="ru-RU" sz="1800" i="1" dirty="0" smtClean="0"/>
          </a:p>
          <a:p>
            <a:pPr lvl="1"/>
            <a:r>
              <a:rPr lang="uk-UA" sz="1800" i="1" dirty="0" smtClean="0"/>
              <a:t>оволодіння вихователями методами вивчення особливостей пізнавальної сфери дітей, її розвитку.</a:t>
            </a:r>
            <a:endParaRPr lang="ru-RU" sz="1800" i="1" dirty="0" smtClean="0"/>
          </a:p>
          <a:p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72896" y="5730240"/>
            <a:ext cx="8071104" cy="1127760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Також в обов’язки вихователя - методиста входить: науково – методична та </a:t>
            </a:r>
            <a:r>
              <a:rPr lang="uk-UA" dirty="0" err="1" smtClean="0"/>
              <a:t>психолого</a:t>
            </a:r>
            <a:r>
              <a:rPr lang="uk-UA" dirty="0" smtClean="0"/>
              <a:t> – педагогічна експертиза й редакція підготованих вихователем матеріалів: конспектів занять, сценаріїв, програм, </a:t>
            </a:r>
            <a:r>
              <a:rPr lang="uk-UA" smtClean="0"/>
              <a:t>проєктів</a:t>
            </a:r>
            <a:r>
              <a:rPr lang="uk-UA" dirty="0" smtClean="0"/>
              <a:t> </a:t>
            </a:r>
            <a:r>
              <a:rPr lang="uk-UA" dirty="0" smtClean="0"/>
              <a:t>тощо.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1104" y="170688"/>
            <a:ext cx="2584704" cy="15200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uk-UA" sz="2000" i="1" u="sng" dirty="0" smtClean="0">
                <a:cs typeface="Aharoni" pitchFamily="2" charset="-79"/>
              </a:rPr>
              <a:t>Критерії </a:t>
            </a:r>
            <a:r>
              <a:rPr lang="uk-UA" sz="2800" i="1" u="sng" dirty="0" smtClean="0">
                <a:solidFill>
                  <a:srgbClr val="FF0000"/>
                </a:solidFill>
                <a:cs typeface="Aharoni" pitchFamily="2" charset="-79"/>
              </a:rPr>
              <a:t>оцінювання</a:t>
            </a:r>
            <a:r>
              <a:rPr lang="uk-UA" sz="2000" i="1" u="sng" dirty="0" smtClean="0">
                <a:cs typeface="Aharoni" pitchFamily="2" charset="-79"/>
              </a:rPr>
              <a:t> рівня самоосвіти педагога</a:t>
            </a:r>
            <a:r>
              <a:rPr lang="uk-UA" sz="2000" i="1" u="sng" dirty="0" smtClean="0">
                <a:cs typeface="Aharoni" pitchFamily="2" charset="-79"/>
              </a:rPr>
              <a:t>:</a:t>
            </a:r>
            <a:endParaRPr lang="ru-RU" sz="2000" dirty="0">
              <a:cs typeface="Aharoni" pitchFamily="2" charset="-79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38912" y="2791968"/>
            <a:ext cx="3121152" cy="3864863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uk-UA" sz="2000" dirty="0" smtClean="0"/>
              <a:t>постійно слідкує за передовим досвідом в своїй сфері діяльності, прагне впровадити його з оглядом на зміни освітніх потреб вихователя</a:t>
            </a:r>
            <a:r>
              <a:rPr lang="uk-UA" sz="2000" dirty="0" smtClean="0"/>
              <a:t>;</a:t>
            </a:r>
          </a:p>
          <a:p>
            <a:pPr lvl="0">
              <a:buNone/>
            </a:pPr>
            <a:endParaRPr lang="ru-RU" sz="2000" dirty="0" smtClean="0"/>
          </a:p>
          <a:p>
            <a:pPr lvl="0"/>
            <a:r>
              <a:rPr lang="uk-UA" sz="2000" dirty="0" smtClean="0"/>
              <a:t>постійно займається самоосвітою;</a:t>
            </a:r>
            <a:endParaRPr lang="ru-RU" sz="2000" dirty="0" smtClean="0"/>
          </a:p>
          <a:p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816096" y="231648"/>
            <a:ext cx="5132832" cy="642518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1800" dirty="0" smtClean="0">
                <a:solidFill>
                  <a:srgbClr val="FF0000"/>
                </a:solidFill>
              </a:rPr>
              <a:t>Найсуттєвіші</a:t>
            </a:r>
            <a:r>
              <a:rPr lang="uk-UA" sz="1800" i="1" dirty="0" smtClean="0">
                <a:solidFill>
                  <a:srgbClr val="FF0000"/>
                </a:solidFill>
              </a:rPr>
              <a:t> </a:t>
            </a:r>
            <a:r>
              <a:rPr lang="uk-UA" sz="1800" b="1" i="1" u="sng" dirty="0" smtClean="0">
                <a:solidFill>
                  <a:srgbClr val="FF0000"/>
                </a:solidFill>
              </a:rPr>
              <a:t>особистісні риси </a:t>
            </a:r>
            <a:r>
              <a:rPr lang="uk-UA" sz="1800" i="1" dirty="0" smtClean="0">
                <a:solidFill>
                  <a:srgbClr val="FF0000"/>
                </a:solidFill>
              </a:rPr>
              <a:t>вихователя</a:t>
            </a:r>
            <a:r>
              <a:rPr lang="uk-UA" sz="1800" dirty="0" smtClean="0">
                <a:solidFill>
                  <a:srgbClr val="FF0000"/>
                </a:solidFill>
              </a:rPr>
              <a:t>, який підвищує свій професійний рівень:</a:t>
            </a:r>
            <a:endParaRPr lang="ru-RU" sz="1800" dirty="0" smtClean="0">
              <a:solidFill>
                <a:srgbClr val="FF0000"/>
              </a:solidFill>
            </a:endParaRPr>
          </a:p>
          <a:p>
            <a:pPr lvl="0"/>
            <a:r>
              <a:rPr lang="uk-UA" sz="1800" dirty="0" smtClean="0"/>
              <a:t>любов до дітей та здатність до суб’єктивного спілкування з ними;</a:t>
            </a:r>
            <a:endParaRPr lang="ru-RU" sz="1800" dirty="0" smtClean="0"/>
          </a:p>
          <a:p>
            <a:pPr lvl="0"/>
            <a:r>
              <a:rPr lang="uk-UA" sz="1800" dirty="0" smtClean="0"/>
              <a:t>спрямованість (пізнавальна, професійна, творча).</a:t>
            </a:r>
            <a:endParaRPr lang="ru-RU" sz="1800" dirty="0" smtClean="0"/>
          </a:p>
          <a:p>
            <a:pPr lvl="0"/>
            <a:r>
              <a:rPr lang="uk-UA" sz="1800" dirty="0" smtClean="0"/>
              <a:t>високорозвинене почуття соціальної відповідальності;</a:t>
            </a:r>
            <a:endParaRPr lang="ru-RU" sz="1800" dirty="0" smtClean="0"/>
          </a:p>
          <a:p>
            <a:pPr lvl="0"/>
            <a:r>
              <a:rPr lang="uk-UA" sz="1800" dirty="0" smtClean="0"/>
              <a:t>гуманістична громадянська позиція;</a:t>
            </a:r>
            <a:endParaRPr lang="ru-RU" sz="1800" dirty="0" smtClean="0"/>
          </a:p>
          <a:p>
            <a:pPr lvl="0"/>
            <a:r>
              <a:rPr lang="uk-UA" sz="1800" dirty="0" smtClean="0"/>
              <a:t>розвинуті загальнолюдські якості: людяність, духовність, милосердя;</a:t>
            </a:r>
            <a:endParaRPr lang="ru-RU" sz="1800" dirty="0" smtClean="0"/>
          </a:p>
          <a:p>
            <a:pPr lvl="0"/>
            <a:r>
              <a:rPr lang="uk-UA" sz="1800" dirty="0" smtClean="0"/>
              <a:t>прагнення до самовдосконалення й самореалізації;</a:t>
            </a:r>
            <a:endParaRPr lang="ru-RU" sz="1800" dirty="0" smtClean="0"/>
          </a:p>
          <a:p>
            <a:pPr lvl="0"/>
            <a:r>
              <a:rPr lang="uk-UA" sz="1800" dirty="0" smtClean="0"/>
              <a:t>активність, організованість, експресивність, старанність;</a:t>
            </a:r>
            <a:endParaRPr lang="ru-RU" sz="1800" dirty="0" smtClean="0"/>
          </a:p>
          <a:p>
            <a:pPr lvl="0"/>
            <a:r>
              <a:rPr lang="uk-UA" sz="1800" dirty="0" smtClean="0"/>
              <a:t>мотивація на досягнення успіху</a:t>
            </a:r>
            <a:endParaRPr lang="ru-RU" sz="1800" dirty="0" smtClean="0"/>
          </a:p>
          <a:p>
            <a:pPr lvl="0"/>
            <a:r>
              <a:rPr lang="uk-UA" sz="1800" dirty="0" smtClean="0"/>
              <a:t>професійна компетентність, готовність до інноваційної діяльності;</a:t>
            </a:r>
            <a:endParaRPr lang="ru-RU" sz="1800" dirty="0" smtClean="0"/>
          </a:p>
          <a:p>
            <a:endParaRPr lang="ru-RU" sz="18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3230880" y="768096"/>
            <a:ext cx="5394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548384" y="174345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1078</Words>
  <Application>Microsoft Office PowerPoint</Application>
  <PresentationFormat>Экран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Консультація для вихователів за темою:  «Самоосвітня діяльність педагогів ЗДО: самоціль чи необхідність»</vt:lpstr>
      <vt:lpstr>Слайд 2</vt:lpstr>
      <vt:lpstr> Потреба в самоосвіті є характерною якістю розвиненої особистості, необхідним компонентом її духовного життя. Поза самоосвітою ідея особистісного та професійного розвитку педагога не може бути здійснена.  Тому самоосвіту педагога можна розглядати як процес ознайомлення з новітніми педагогічними та психологічними дослідженнями, пошук нових напрямків у методиці та організації освітнього процесу, розгляд на високому науковому рівні педагогічних проблем, що викликають утруднення в практичній роботі. </vt:lpstr>
      <vt:lpstr>Сутність самоосвіти – здобуття педагогом знань з різноманітних джерел, використання їх в професійній діяльності, розвитку особистості та власній життєдіяльності. </vt:lpstr>
      <vt:lpstr>Але ні для кого не є таємницею те, що на сьогодні стан самоосвітньої діяльності має багато протиріч та недоліків:</vt:lpstr>
      <vt:lpstr>Слайд 6</vt:lpstr>
      <vt:lpstr>Форми самоосвіти можуть носити як індивідуальний так і колективний характер.</vt:lpstr>
      <vt:lpstr>Самоосвітою педагогів дошкільного закладу обов’язково керує (контролює) вихователь - методист, директор ЗДО,який спрямовує свою діяльність на вирішення таких задач:</vt:lpstr>
      <vt:lpstr>Критерії оцінювання рівня самоосвіти педагога:</vt:lpstr>
      <vt:lpstr>Можливі види діяльності педагога в процесі самоосвіти:</vt:lpstr>
      <vt:lpstr>Результатом самоосвіти завжди є інноваційний продукт, який може надаватися у формі:</vt:lpstr>
      <vt:lpstr>«Відмінною рисою самоосвіти педагога є те, що результатом його роботи виступає ефект розвитку дітей, а не лише власне самовдосконалення в особистому та професійному плані»  Крутій К.Л., Погрібняк Н.В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Admin</cp:lastModifiedBy>
  <cp:revision>7</cp:revision>
  <dcterms:created xsi:type="dcterms:W3CDTF">2015-09-22T17:05:30Z</dcterms:created>
  <dcterms:modified xsi:type="dcterms:W3CDTF">2020-09-14T10:45:39Z</dcterms:modified>
</cp:coreProperties>
</file>