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85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1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906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76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50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115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77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77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24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919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79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8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28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81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21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24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ABF6-3F6F-4D98-9F4A-63332DE1D771}" type="datetimeFigureOut">
              <a:rPr lang="uk-UA" smtClean="0"/>
              <a:t>16.09.2022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4D1813-E925-4B4A-92CC-6277377062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35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FHxFThwJGNkH4KYfuEaXCtEk_" TargetMode="External"/><Relationship Id="rId7" Type="http://schemas.openxmlformats.org/officeDocument/2006/relationships/image" Target="../media/image8.emf"/><Relationship Id="rId2" Type="http://schemas.openxmlformats.org/officeDocument/2006/relationships/hyperlink" Target="https://nus.org.ua/news/telegram-kanal-z-audiokazkamy-yaki-mozhna-sluhatyoflaj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tyshok.net.ua/dlia-ditey/" TargetMode="External"/><Relationship Id="rId5" Type="http://schemas.openxmlformats.org/officeDocument/2006/relationships/hyperlink" Target="https://moieptashenia.com/?fbclid=IwAR1AbZqNgeBQF56bjevXP2A2067eHhP_" TargetMode="External"/><Relationship Id="rId4" Type="http://schemas.openxmlformats.org/officeDocument/2006/relationships/hyperlink" Target="https://numo.mon.gov.ua/?fbclid=IwAR2NKxMbYLUBtmmuiyV1QEYxfgMOIrUb5wi_ldc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stepforschool.blogspot.com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8359603" cy="3746036"/>
          </a:xfrm>
        </p:spPr>
        <p:txBody>
          <a:bodyPr/>
          <a:lstStyle/>
          <a:p>
            <a:pPr algn="ctr"/>
            <a:r>
              <a:rPr lang="uk-UA" sz="4400" b="1" dirty="0"/>
              <a:t>Нормативні документи, які</a:t>
            </a:r>
            <a:br>
              <a:rPr lang="uk-UA" sz="4400" b="1" dirty="0"/>
            </a:br>
            <a:r>
              <a:rPr lang="uk-UA" sz="4400" b="1" dirty="0"/>
              <a:t>регламентують освітній процес в</a:t>
            </a:r>
            <a:br>
              <a:rPr lang="uk-UA" sz="4400" b="1" dirty="0"/>
            </a:br>
            <a:r>
              <a:rPr lang="uk-UA" sz="4400" b="1" dirty="0"/>
              <a:t>закладі дошкільної освіти в</a:t>
            </a:r>
            <a:br>
              <a:rPr lang="uk-UA" sz="4400" b="1" dirty="0"/>
            </a:br>
            <a:r>
              <a:rPr lang="uk-UA" sz="4400" b="1" dirty="0"/>
              <a:t>сучасних реаліях</a:t>
            </a:r>
            <a:endParaRPr lang="uk-UA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Шепелєва</a:t>
            </a:r>
            <a:r>
              <a:rPr lang="uk-UA" b="1" dirty="0" smtClean="0">
                <a:solidFill>
                  <a:srgbClr val="FF0000"/>
                </a:solidFill>
              </a:rPr>
              <a:t> Наталія Володимирівна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Вихователь-методист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239486"/>
            <a:ext cx="11669486" cy="661851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Наскрізними в організації освітнього процесу з дітьми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будь-якої вікової групи мають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такі ідеї та теорії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002060"/>
                </a:solidFill>
              </a:rPr>
              <a:t>- ідеї гуманістичної педагогіки, спрямовані на </a:t>
            </a:r>
            <a:r>
              <a:rPr lang="uk-UA" sz="2800" dirty="0" smtClean="0">
                <a:solidFill>
                  <a:srgbClr val="002060"/>
                </a:solidFill>
              </a:rPr>
              <a:t>гуманне ставлення до </a:t>
            </a:r>
            <a:r>
              <a:rPr lang="uk-UA" sz="2800" dirty="0">
                <a:solidFill>
                  <a:srgbClr val="002060"/>
                </a:solidFill>
              </a:rPr>
              <a:t>дитини;</a:t>
            </a: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- теорія </a:t>
            </a:r>
            <a:r>
              <a:rPr lang="uk-UA" sz="2800" dirty="0" err="1">
                <a:solidFill>
                  <a:srgbClr val="002060"/>
                </a:solidFill>
              </a:rPr>
              <a:t>природовідповідності</a:t>
            </a:r>
            <a:r>
              <a:rPr lang="uk-UA" sz="2800" dirty="0">
                <a:solidFill>
                  <a:srgbClr val="002060"/>
                </a:solidFill>
              </a:rPr>
              <a:t>, за якою у дитини </a:t>
            </a:r>
            <a:r>
              <a:rPr lang="uk-UA" sz="2800" dirty="0" smtClean="0">
                <a:solidFill>
                  <a:srgbClr val="002060"/>
                </a:solidFill>
              </a:rPr>
              <a:t>треба розвивати задатки </a:t>
            </a:r>
            <a:r>
              <a:rPr lang="uk-UA" sz="2800" dirty="0">
                <a:solidFill>
                  <a:srgbClr val="002060"/>
                </a:solidFill>
              </a:rPr>
              <a:t>та здібності, зберігаючи її природу;</a:t>
            </a: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- ідеї про патріотичне і громадянське виховання, </a:t>
            </a:r>
            <a:r>
              <a:rPr lang="uk-UA" sz="2800" dirty="0" smtClean="0">
                <a:solidFill>
                  <a:srgbClr val="002060"/>
                </a:solidFill>
              </a:rPr>
              <a:t>використання казки </a:t>
            </a:r>
            <a:r>
              <a:rPr lang="uk-UA" sz="2800" dirty="0">
                <a:solidFill>
                  <a:srgbClr val="002060"/>
                </a:solidFill>
              </a:rPr>
              <a:t>та гри у гармонійному розвитку особистості;</a:t>
            </a: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- ідея солідарної відповідальності держави, громади, родини,</a:t>
            </a: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фахівців педагогічної освіти й інших професій, причетних до</a:t>
            </a: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піклування, догляду та розвитку дітей раннього і </a:t>
            </a:r>
            <a:r>
              <a:rPr lang="uk-UA" sz="2800" dirty="0" smtClean="0">
                <a:solidFill>
                  <a:srgbClr val="002060"/>
                </a:solidFill>
              </a:rPr>
              <a:t>дошкільного віку</a:t>
            </a:r>
            <a:r>
              <a:rPr lang="uk-UA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1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" y="0"/>
            <a:ext cx="12039601" cy="6705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>
                <a:solidFill>
                  <a:srgbClr val="00259B"/>
                </a:solidFill>
                <a:latin typeface="Arial,Bold"/>
              </a:rPr>
              <a:t>З</a:t>
            </a:r>
            <a:r>
              <a:rPr lang="ru-RU" sz="2800" b="1" u="sng" dirty="0">
                <a:solidFill>
                  <a:srgbClr val="00259B"/>
                </a:solidFill>
                <a:latin typeface="Arial" panose="020B0604020202020204" pitchFamily="34" charset="0"/>
              </a:rPr>
              <a:t>-</a:t>
            </a:r>
            <a:r>
              <a:rPr lang="ru-RU" sz="2800" b="1" u="sng" dirty="0" err="1">
                <a:solidFill>
                  <a:srgbClr val="00259B"/>
                </a:solidFill>
                <a:latin typeface="Arial,Bold"/>
              </a:rPr>
              <a:t>поміж</a:t>
            </a:r>
            <a:r>
              <a:rPr lang="ru-RU" sz="2800" b="1" u="sng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u="sng" dirty="0" err="1">
                <a:solidFill>
                  <a:srgbClr val="C10000"/>
                </a:solidFill>
                <a:latin typeface="Arial,Bold"/>
              </a:rPr>
              <a:t>актуальних</a:t>
            </a:r>
            <a:r>
              <a:rPr lang="ru-RU" sz="2800" b="1" u="sng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sz="2800" b="1" u="sng" dirty="0" err="1">
                <a:solidFill>
                  <a:srgbClr val="C10000"/>
                </a:solidFill>
                <a:latin typeface="Arial,Bold"/>
              </a:rPr>
              <a:t>питань</a:t>
            </a:r>
            <a:r>
              <a:rPr lang="ru-RU" sz="2800" b="1" u="sng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sz="2800" b="1" u="sng" dirty="0">
                <a:solidFill>
                  <a:srgbClr val="00259B"/>
                </a:solidFill>
                <a:latin typeface="Arial,Bold"/>
              </a:rPr>
              <a:t>в </a:t>
            </a:r>
            <a:r>
              <a:rPr lang="ru-RU" sz="2800" b="1" u="sng" dirty="0" err="1">
                <a:solidFill>
                  <a:srgbClr val="00259B"/>
                </a:solidFill>
                <a:latin typeface="Arial,Bold"/>
              </a:rPr>
              <a:t>умовах</a:t>
            </a:r>
            <a:r>
              <a:rPr lang="ru-RU" sz="2800" b="1" u="sng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u="sng" dirty="0" err="1">
                <a:solidFill>
                  <a:srgbClr val="00259B"/>
                </a:solidFill>
                <a:latin typeface="Arial,Bold"/>
              </a:rPr>
              <a:t>воєнного</a:t>
            </a:r>
            <a:r>
              <a:rPr lang="ru-RU" sz="2800" b="1" u="sng" dirty="0">
                <a:solidFill>
                  <a:srgbClr val="00259B"/>
                </a:solidFill>
                <a:latin typeface="Arial,Bold"/>
              </a:rPr>
              <a:t> стану</a:t>
            </a:r>
            <a:br>
              <a:rPr lang="ru-RU" sz="2800" b="1" u="sng" dirty="0">
                <a:solidFill>
                  <a:srgbClr val="00259B"/>
                </a:solidFill>
                <a:latin typeface="Arial,Bold"/>
              </a:rPr>
            </a:br>
            <a:r>
              <a:rPr lang="uk-UA" sz="2800" b="1" u="sng" dirty="0">
                <a:solidFill>
                  <a:srgbClr val="00259B"/>
                </a:solidFill>
                <a:latin typeface="Arial,Bold"/>
              </a:rPr>
              <a:t>найважливішими є такі:</a:t>
            </a:r>
            <a:br>
              <a:rPr lang="uk-UA" sz="2800" b="1" u="sng" dirty="0">
                <a:solidFill>
                  <a:srgbClr val="00259B"/>
                </a:solidFill>
                <a:latin typeface="Arial,Bold"/>
              </a:rPr>
            </a:br>
            <a:r>
              <a:rPr lang="uk-UA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 </a:t>
            </a:r>
            <a:r>
              <a:rPr lang="uk-UA" sz="2800" b="1" dirty="0">
                <a:solidFill>
                  <a:srgbClr val="00259B"/>
                </a:solidFill>
                <a:latin typeface="Arial,Bold"/>
              </a:rPr>
              <a:t>організація психологічної, методичної підтримки </a:t>
            </a:r>
            <a:r>
              <a:rPr lang="uk-UA" sz="2800" b="1" dirty="0" smtClean="0">
                <a:solidFill>
                  <a:srgbClr val="00259B"/>
                </a:solidFill>
                <a:latin typeface="Arial,Bold"/>
              </a:rPr>
              <a:t>педагогічних працівників</a:t>
            </a:r>
            <a:r>
              <a:rPr lang="uk-UA" sz="2800" b="1" dirty="0">
                <a:solidFill>
                  <a:srgbClr val="00259B"/>
                </a:solidFill>
                <a:latin typeface="Arial,Bold"/>
              </a:rPr>
              <a:t>;</a:t>
            </a:r>
            <a:br>
              <a:rPr lang="uk-UA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підтримка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дітей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та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батьків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у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складних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ситуаціях</a:t>
            </a: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;</a:t>
            </a:r>
            <a:b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організація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освітнього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процесу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з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дітьми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раннього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та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дошкільного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uk-UA" sz="2800" b="1" dirty="0">
                <a:solidFill>
                  <a:srgbClr val="00259B"/>
                </a:solidFill>
                <a:latin typeface="Arial,Bold"/>
              </a:rPr>
              <a:t>віку</a:t>
            </a:r>
            <a:r>
              <a:rPr lang="uk-UA" sz="2800" b="1" dirty="0">
                <a:solidFill>
                  <a:srgbClr val="00259B"/>
                </a:solidFill>
                <a:latin typeface="Arial" panose="020B0604020202020204" pitchFamily="34" charset="0"/>
              </a:rPr>
              <a:t>;</a:t>
            </a:r>
            <a:br>
              <a:rPr lang="uk-UA" sz="2800" b="1" dirty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налагодження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зв’язків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і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підтримка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педагогічного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партнерства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>
                <a:solidFill>
                  <a:srgbClr val="00259B"/>
                </a:solidFill>
                <a:latin typeface="Arial,Bold"/>
              </a:rPr>
              <a:t>ЗДО з батьками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вихованців</a:t>
            </a: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представниками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територіальних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uk-UA" sz="2800" b="1" dirty="0">
                <a:solidFill>
                  <a:srgbClr val="00259B"/>
                </a:solidFill>
                <a:latin typeface="Arial,Bold"/>
              </a:rPr>
              <a:t>громад;</a:t>
            </a:r>
            <a:br>
              <a:rPr lang="uk-UA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надання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різних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видів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психолого</a:t>
            </a: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педагогічної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підтримки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дітям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,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uk-UA" sz="2800" b="1" dirty="0">
                <a:solidFill>
                  <a:srgbClr val="00259B"/>
                </a:solidFill>
                <a:latin typeface="Arial,Bold"/>
              </a:rPr>
              <a:t>батькам;</a:t>
            </a:r>
            <a:br>
              <a:rPr lang="uk-UA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здійснення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психолого</a:t>
            </a: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педагогічного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супроводу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дітей</a:t>
            </a: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зокрема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й з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uk-UA" sz="2800" b="1" dirty="0">
                <a:solidFill>
                  <a:srgbClr val="00259B"/>
                </a:solidFill>
                <a:latin typeface="Arial,Bold"/>
              </a:rPr>
              <a:t>особливими освітніми потребами.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743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87828"/>
            <a:ext cx="11974287" cy="627017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259B"/>
                </a:solidFill>
                <a:latin typeface="Arial,Bold"/>
              </a:rPr>
              <a:t>Важливим завданням дошкільної освіти є</a:t>
            </a:r>
            <a:br>
              <a:rPr lang="uk-UA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консолідація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зусиль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влади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,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закладів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освіти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,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громадськості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з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>
                <a:solidFill>
                  <a:srgbClr val="00259B"/>
                </a:solidFill>
                <a:latin typeface="Arial,Bold"/>
              </a:rPr>
              <a:t>метою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забезпечення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необхідних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умов для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розвитку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,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освіти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,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uk-UA" sz="2800" b="1" dirty="0">
                <a:solidFill>
                  <a:srgbClr val="00259B"/>
                </a:solidFill>
                <a:latin typeface="Arial,Bold"/>
              </a:rPr>
              <a:t>повноцінної соціалізації дітей і створення безпечного</a:t>
            </a:r>
            <a:br>
              <a:rPr lang="uk-UA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освітнього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середовища</a:t>
            </a: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rgbClr val="00259B"/>
                </a:solidFill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2800" b="1" dirty="0" err="1" smtClean="0">
                <a:solidFill>
                  <a:srgbClr val="00259B"/>
                </a:solidFill>
                <a:latin typeface="Arial,Bold"/>
              </a:rPr>
              <a:t>Постійний</a:t>
            </a:r>
            <a:r>
              <a:rPr lang="ru-RU" sz="2800" b="1" dirty="0" smtClean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діалог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між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практиками,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науковцями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,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засновниками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ЗДО,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представниками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громад,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державних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органів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дають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змогу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оцінити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та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визначити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необхідні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заходи в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організації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діяльності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закладів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у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воєнний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>
                <a:solidFill>
                  <a:srgbClr val="00259B"/>
                </a:solidFill>
                <a:latin typeface="Arial,Bold"/>
              </a:rPr>
              <a:t>час та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такі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заходи,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які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будуть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спрямовані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на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відродження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дошкільної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освіти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у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повоєнний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період</a:t>
            </a: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.</a:t>
            </a:r>
            <a:b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Означені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завдання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мають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реалізовуватися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на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різних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рівнях</a:t>
            </a: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568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87828"/>
            <a:ext cx="11974287" cy="62701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59B"/>
                </a:solidFill>
                <a:latin typeface="Arial,Bold"/>
              </a:rPr>
              <a:t>На 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державному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рівні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цей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процес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забезпечується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своєчасним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та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миттєвим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законотворчим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реагуванням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на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освітні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виклики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,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що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постають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в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умовах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воєнного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стану.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Зокрема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, 20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березня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2022 року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набув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чинності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Закон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України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«Про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внесення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змін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до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деяких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законів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України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щодо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державних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гарантій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в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умовах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воєнного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стану,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надзвичайної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ситуації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або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надзвичайного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стану».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Він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створює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умови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для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відновлення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якісного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та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безпечного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освітнього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процесу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в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умовах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воєнного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стану.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Державні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гарантії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педагогічним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і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науково</a:t>
            </a:r>
            <a:r>
              <a:rPr lang="ru-RU" sz="2800" b="1" dirty="0" err="1">
                <a:solidFill>
                  <a:srgbClr val="00259B"/>
                </a:solidFill>
                <a:latin typeface="Arial" panose="020B0604020202020204" pitchFamily="34" charset="0"/>
              </a:rPr>
              <a:t>-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педагогічним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працівникам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визначає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нова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стаття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57-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1 Закону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України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«Про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освіту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».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451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701143"/>
            <a:ext cx="4833256" cy="22859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9A9A"/>
                </a:solidFill>
                <a:latin typeface="Arial" panose="020B0604020202020204" pitchFamily="34" charset="0"/>
              </a:rPr>
              <a:t>file:///D:/WinUsers/%D0%9F%D0%BE%D0%BB%D0%</a:t>
            </a:r>
            <a:br>
              <a:rPr lang="en-US" sz="2000" dirty="0">
                <a:solidFill>
                  <a:srgbClr val="009A9A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009A9A"/>
                </a:solidFill>
                <a:latin typeface="Arial" panose="020B0604020202020204" pitchFamily="34" charset="0"/>
              </a:rPr>
              <a:t>B8%D0%BD%D0%B0/Downloads/62e3b92e7f6319548</a:t>
            </a:r>
            <a:br>
              <a:rPr lang="en-US" sz="2000" dirty="0">
                <a:solidFill>
                  <a:srgbClr val="009A9A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009A9A"/>
                </a:solidFill>
                <a:latin typeface="Arial" panose="020B0604020202020204" pitchFamily="34" charset="0"/>
              </a:rPr>
              <a:t>49654.pdf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7758"/>
            <a:ext cx="4833256" cy="27918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371" y="780158"/>
            <a:ext cx="3254400" cy="4644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546" y="2023658"/>
            <a:ext cx="2058825" cy="20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7968343" cy="6858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1"/>
                </a:solidFill>
                <a:latin typeface="Arial,Bold"/>
              </a:rPr>
              <a:t>Державною службою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України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з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надзвичайних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ситуацій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 smtClean="0">
                <a:solidFill>
                  <a:srgbClr val="0070C1"/>
                </a:solidFill>
                <a:latin typeface="Arial,Bold"/>
              </a:rPr>
              <a:t>розроблено</a:t>
            </a:r>
            <a:r>
              <a:rPr lang="ru-RU" sz="20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 smtClean="0">
                <a:solidFill>
                  <a:srgbClr val="0070C1"/>
                </a:solidFill>
                <a:latin typeface="Arial,Bold"/>
              </a:rPr>
              <a:t>методичні</a:t>
            </a:r>
            <a:r>
              <a:rPr lang="ru-RU" sz="20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рекомендації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«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Пам’ятка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засновника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>
                <a:solidFill>
                  <a:srgbClr val="0070C1"/>
                </a:solidFill>
                <a:latin typeface="Arial" panose="020B0604020202020204" pitchFamily="34" charset="0"/>
              </a:rPr>
              <a:t>(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керівника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) </a:t>
            </a:r>
            <a:r>
              <a:rPr lang="ru-RU" sz="2000" b="1" dirty="0" smtClean="0">
                <a:solidFill>
                  <a:srgbClr val="0070C1"/>
                </a:solidFill>
                <a:latin typeface="Arial,Bold"/>
              </a:rPr>
              <a:t>закладу </a:t>
            </a:r>
            <a:r>
              <a:rPr lang="ru-RU" sz="2000" b="1" dirty="0" err="1" smtClean="0">
                <a:solidFill>
                  <a:srgbClr val="0070C1"/>
                </a:solidFill>
                <a:latin typeface="Arial,Bold"/>
              </a:rPr>
              <a:t>освіти</a:t>
            </a:r>
            <a:r>
              <a:rPr lang="ru-RU" sz="20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щодо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організації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створення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фонду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захисних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 smtClean="0">
                <a:solidFill>
                  <a:srgbClr val="0070C1"/>
                </a:solidFill>
                <a:latin typeface="Arial,Bold"/>
              </a:rPr>
              <a:t>споруд</a:t>
            </a:r>
            <a:r>
              <a:rPr lang="ru-RU" sz="20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 smtClean="0">
                <a:solidFill>
                  <a:srgbClr val="0070C1"/>
                </a:solidFill>
                <a:latin typeface="Arial,Bold"/>
              </a:rPr>
              <a:t>цивільного</a:t>
            </a:r>
            <a:r>
              <a:rPr lang="ru-RU" sz="20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захисту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та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організації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укриття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у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ньому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70C1"/>
                </a:solidFill>
                <a:latin typeface="Arial,Bold"/>
              </a:rPr>
              <a:t>здобувачів</a:t>
            </a:r>
            <a:r>
              <a:rPr lang="ru-RU" sz="20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ru-RU" sz="2000" b="1" dirty="0" err="1" smtClean="0">
                <a:solidFill>
                  <a:srgbClr val="0070C1"/>
                </a:solidFill>
                <a:latin typeface="Arial,Bold"/>
              </a:rPr>
              <a:t>освіти</a:t>
            </a:r>
            <a:r>
              <a:rPr lang="ru-RU" sz="20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uk-UA" sz="2000" b="1" dirty="0" smtClean="0">
                <a:solidFill>
                  <a:srgbClr val="0070C1"/>
                </a:solidFill>
                <a:latin typeface="Arial,Bold"/>
              </a:rPr>
              <a:t>та </a:t>
            </a:r>
            <a:r>
              <a:rPr lang="uk-UA" sz="2000" b="1" dirty="0">
                <a:solidFill>
                  <a:srgbClr val="0070C1"/>
                </a:solidFill>
                <a:latin typeface="Arial,Bold"/>
              </a:rPr>
              <a:t>персоналу».</a:t>
            </a:r>
            <a:br>
              <a:rPr lang="uk-UA" sz="2000" b="1" dirty="0">
                <a:solidFill>
                  <a:srgbClr val="0070C1"/>
                </a:solidFill>
                <a:latin typeface="Arial,Bold"/>
              </a:rPr>
            </a:b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Відповідно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до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законодавства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насамперед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Кодексу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цивільного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70C1"/>
                </a:solidFill>
                <a:latin typeface="Arial" panose="020B0604020202020204" pitchFamily="34" charset="0"/>
              </a:rPr>
              <a:t>захисту</a:t>
            </a:r>
            <a:r>
              <a:rPr lang="ru-RU" sz="2000" dirty="0" smtClean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70C1"/>
                </a:solidFill>
                <a:latin typeface="Arial" panose="020B0604020202020204" pitchFamily="34" charset="0"/>
              </a:rPr>
              <a:t>України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завдання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обов'язки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щодо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організації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створення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70C1"/>
                </a:solidFill>
                <a:latin typeface="Arial" panose="020B0604020202020204" pitchFamily="34" charset="0"/>
              </a:rPr>
              <a:t>фонду </a:t>
            </a:r>
            <a:r>
              <a:rPr lang="ru-RU" sz="2000" dirty="0" err="1" smtClean="0">
                <a:solidFill>
                  <a:srgbClr val="0070C1"/>
                </a:solidFill>
                <a:latin typeface="Arial" panose="020B0604020202020204" pitchFamily="34" charset="0"/>
              </a:rPr>
              <a:t>захисних</a:t>
            </a:r>
            <a:r>
              <a:rPr lang="ru-RU" sz="2000" dirty="0" smtClean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споруд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організації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укриття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у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ньому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населення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належать:</a:t>
            </a:r>
            <a:b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🟠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центральним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органам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виконавчої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влади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стосовно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персоналу</a:t>
            </a:r>
            <a:b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</a:b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апаратів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суб'єктів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господарювання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що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належать до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сфери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їх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</a:br>
            <a:r>
              <a:rPr lang="uk-UA" sz="2000" dirty="0">
                <a:solidFill>
                  <a:srgbClr val="0070C1"/>
                </a:solidFill>
                <a:latin typeface="Arial" panose="020B0604020202020204" pitchFamily="34" charset="0"/>
              </a:rPr>
              <a:t>управління);</a:t>
            </a:r>
            <a:br>
              <a:rPr lang="uk-UA" sz="2000" dirty="0">
                <a:solidFill>
                  <a:srgbClr val="0070C1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🟠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місцевим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державним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адміністраціям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та органам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місцевого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</a:b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самоврядування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щодо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укриття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населення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відповідних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територіях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);</a:t>
            </a:r>
            <a:b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🟠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суб'єктам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господарювання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стосовно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їх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працівників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).</a:t>
            </a:r>
            <a:b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</a:br>
            <a:r>
              <a:rPr lang="ru-RU" sz="2000" dirty="0" smtClean="0">
                <a:solidFill>
                  <a:srgbClr val="0070C1"/>
                </a:solidFill>
                <a:latin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70C1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</a:br>
            <a:r>
              <a:rPr lang="ru-RU" sz="2000" dirty="0" smtClean="0">
                <a:solidFill>
                  <a:srgbClr val="0070C1"/>
                </a:solidFill>
                <a:latin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70C1"/>
                </a:solidFill>
                <a:latin typeface="Arial" panose="020B0604020202020204" pitchFamily="34" charset="0"/>
              </a:rPr>
            </a:br>
            <a:r>
              <a:rPr lang="ru-RU" sz="2000" dirty="0" err="1" smtClean="0">
                <a:solidFill>
                  <a:srgbClr val="0070C1"/>
                </a:solidFill>
                <a:latin typeface="Arial" panose="020B0604020202020204" pitchFamily="34" charset="0"/>
              </a:rPr>
              <a:t>Матеріал</a:t>
            </a:r>
            <a:r>
              <a:rPr lang="ru-RU" sz="2000" dirty="0" smtClean="0">
                <a:solidFill>
                  <a:srgbClr val="0070C1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за </a:t>
            </a:r>
            <a:r>
              <a:rPr lang="ru-RU" sz="2000" dirty="0" err="1">
                <a:solidFill>
                  <a:srgbClr val="0070C1"/>
                </a:solidFill>
                <a:latin typeface="Arial" panose="020B0604020202020204" pitchFamily="34" charset="0"/>
              </a:rPr>
              <a:t>посиланням</a:t>
            </a:r>
            <a:r>
              <a:rPr lang="ru-RU" sz="2000" dirty="0">
                <a:solidFill>
                  <a:srgbClr val="0070C1"/>
                </a:solidFill>
                <a:latin typeface="Arial" panose="020B0604020202020204" pitchFamily="34" charset="0"/>
              </a:rPr>
              <a:t>: </a:t>
            </a:r>
            <a:r>
              <a:rPr lang="ru-RU" sz="2000" dirty="0">
                <a:solidFill>
                  <a:srgbClr val="009A9A"/>
                </a:solidFill>
                <a:latin typeface="Arial" panose="020B0604020202020204" pitchFamily="34" charset="0"/>
              </a:rPr>
              <a:t>https://cutt.ly/YZgbyDs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450" y="1068660"/>
            <a:ext cx="4220550" cy="23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299371" cy="287701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10000"/>
                </a:solidFill>
                <a:latin typeface="Arial,Bold"/>
              </a:rPr>
              <a:t>На </a:t>
            </a:r>
            <a:r>
              <a:rPr lang="ru-RU" b="1" dirty="0" err="1">
                <a:solidFill>
                  <a:srgbClr val="C10000"/>
                </a:solidFill>
                <a:latin typeface="Arial,Bold"/>
              </a:rPr>
              <a:t>сайті</a:t>
            </a:r>
            <a:r>
              <a:rPr lang="ru-RU" b="1" dirty="0">
                <a:solidFill>
                  <a:srgbClr val="C10000"/>
                </a:solidFill>
                <a:latin typeface="Arial,Bold"/>
              </a:rPr>
              <a:t> МОН у </a:t>
            </a:r>
            <a:r>
              <a:rPr lang="ru-RU" b="1" dirty="0" err="1">
                <a:solidFill>
                  <a:srgbClr val="C10000"/>
                </a:solidFill>
                <a:latin typeface="Arial,Bold"/>
              </a:rPr>
              <a:t>вільному</a:t>
            </a:r>
            <a:r>
              <a:rPr lang="ru-RU" b="1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C10000"/>
                </a:solidFill>
                <a:latin typeface="Arial,Bold"/>
              </a:rPr>
              <a:t>доступі</a:t>
            </a:r>
            <a:r>
              <a:rPr lang="ru-RU" b="1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C10000"/>
                </a:solidFill>
                <a:latin typeface="Arial,Bold"/>
              </a:rPr>
              <a:t>зібрано</a:t>
            </a:r>
            <a:r>
              <a:rPr lang="ru-RU" b="1" dirty="0">
                <a:solidFill>
                  <a:srgbClr val="C10000"/>
                </a:solidFill>
                <a:latin typeface="Arial,Bold"/>
              </a:rPr>
              <a:t/>
            </a:r>
            <a:br>
              <a:rPr lang="ru-RU" b="1" dirty="0">
                <a:solidFill>
                  <a:srgbClr val="C10000"/>
                </a:solidFill>
                <a:latin typeface="Arial,Bold"/>
              </a:rPr>
            </a:br>
            <a:r>
              <a:rPr lang="ru-RU" b="1" dirty="0" err="1">
                <a:solidFill>
                  <a:srgbClr val="C10000"/>
                </a:solidFill>
                <a:latin typeface="Arial,Bold"/>
              </a:rPr>
              <a:t>матеріали</a:t>
            </a:r>
            <a:r>
              <a:rPr lang="ru-RU" b="1" dirty="0">
                <a:solidFill>
                  <a:srgbClr val="C10000"/>
                </a:solidFill>
                <a:latin typeface="Arial,Bold"/>
              </a:rPr>
              <a:t>, з </a:t>
            </a:r>
            <a:r>
              <a:rPr lang="ru-RU" b="1" dirty="0" err="1">
                <a:solidFill>
                  <a:srgbClr val="C10000"/>
                </a:solidFill>
                <a:latin typeface="Arial,Bold"/>
              </a:rPr>
              <a:t>допомогою</a:t>
            </a:r>
            <a:r>
              <a:rPr lang="ru-RU" b="1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C10000"/>
                </a:solidFill>
                <a:latin typeface="Arial,Bold"/>
              </a:rPr>
              <a:t>яких</a:t>
            </a:r>
            <a:r>
              <a:rPr lang="ru-RU" b="1" dirty="0">
                <a:solidFill>
                  <a:srgbClr val="C10000"/>
                </a:solidFill>
                <a:latin typeface="Arial,Bold"/>
              </a:rPr>
              <a:t> педагоги</a:t>
            </a:r>
            <a:br>
              <a:rPr lang="ru-RU" b="1" dirty="0">
                <a:solidFill>
                  <a:srgbClr val="C10000"/>
                </a:solidFill>
                <a:latin typeface="Arial,Bold"/>
              </a:rPr>
            </a:br>
            <a:r>
              <a:rPr lang="uk-UA" b="1" dirty="0">
                <a:solidFill>
                  <a:srgbClr val="C10000"/>
                </a:solidFill>
                <a:latin typeface="Arial,Bold"/>
              </a:rPr>
              <a:t>зможуть підготуватись до роботи</a:t>
            </a:r>
            <a:r>
              <a:rPr lang="uk-UA" b="1" dirty="0">
                <a:solidFill>
                  <a:srgbClr val="C10000"/>
                </a:solidFill>
                <a:latin typeface="Arial" panose="020B0604020202020204" pitchFamily="34" charset="0"/>
              </a:rPr>
              <a:t>,</a:t>
            </a:r>
            <a:br>
              <a:rPr lang="uk-UA" b="1" dirty="0">
                <a:solidFill>
                  <a:srgbClr val="C10000"/>
                </a:solidFill>
                <a:latin typeface="Arial" panose="020B0604020202020204" pitchFamily="34" charset="0"/>
              </a:rPr>
            </a:br>
            <a:r>
              <a:rPr lang="ru-RU" b="1" dirty="0" err="1">
                <a:solidFill>
                  <a:srgbClr val="C10000"/>
                </a:solidFill>
                <a:latin typeface="Arial,Bold"/>
              </a:rPr>
              <a:t>організувати</a:t>
            </a:r>
            <a:r>
              <a:rPr lang="ru-RU" b="1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C10000"/>
                </a:solidFill>
                <a:latin typeface="Arial,Bold"/>
              </a:rPr>
              <a:t>освітній</a:t>
            </a:r>
            <a:r>
              <a:rPr lang="ru-RU" b="1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C10000"/>
                </a:solidFill>
                <a:latin typeface="Arial,Bold"/>
              </a:rPr>
              <a:t>процес</a:t>
            </a:r>
            <a:r>
              <a:rPr lang="ru-RU" b="1" dirty="0">
                <a:solidFill>
                  <a:srgbClr val="C10000"/>
                </a:solidFill>
                <a:latin typeface="Arial,Bold"/>
              </a:rPr>
              <a:t> у </a:t>
            </a:r>
            <a:r>
              <a:rPr lang="ru-RU" b="1" dirty="0" err="1" smtClean="0">
                <a:solidFill>
                  <a:srgbClr val="C10000"/>
                </a:solidFill>
                <a:latin typeface="Arial,Bold"/>
              </a:rPr>
              <a:t>нових</a:t>
            </a:r>
            <a:r>
              <a:rPr lang="ru-RU" b="1" dirty="0" smtClean="0">
                <a:solidFill>
                  <a:srgbClr val="C10000"/>
                </a:solidFill>
                <a:latin typeface="Arial,Bold"/>
              </a:rPr>
              <a:t> </a:t>
            </a:r>
            <a:r>
              <a:rPr lang="uk-UA" b="1" dirty="0" smtClean="0">
                <a:solidFill>
                  <a:srgbClr val="C10000"/>
                </a:solidFill>
                <a:latin typeface="Arial,Bold"/>
              </a:rPr>
              <a:t>умовах </a:t>
            </a:r>
            <a:r>
              <a:rPr lang="uk-UA" b="1" dirty="0">
                <a:solidFill>
                  <a:srgbClr val="C10000"/>
                </a:solidFill>
                <a:latin typeface="Arial,Bold"/>
              </a:rPr>
              <a:t>–</a:t>
            </a:r>
            <a:br>
              <a:rPr lang="uk-UA" b="1" dirty="0">
                <a:solidFill>
                  <a:srgbClr val="C10000"/>
                </a:solidFill>
                <a:latin typeface="Arial,Bold"/>
              </a:rPr>
            </a:br>
            <a:r>
              <a:rPr lang="ru-RU" b="1" dirty="0">
                <a:solidFill>
                  <a:srgbClr val="0000CE"/>
                </a:solidFill>
                <a:latin typeface="Arial,Bold"/>
              </a:rPr>
              <a:t>«</a:t>
            </a:r>
            <a:r>
              <a:rPr lang="ru-RU" b="1" dirty="0" err="1">
                <a:solidFill>
                  <a:srgbClr val="0000CE"/>
                </a:solidFill>
                <a:latin typeface="Arial,Bold"/>
              </a:rPr>
              <a:t>Сучасне</a:t>
            </a:r>
            <a:r>
              <a:rPr lang="ru-RU" b="1" dirty="0">
                <a:solidFill>
                  <a:srgbClr val="0000CE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00CE"/>
                </a:solidFill>
                <a:latin typeface="Arial,Bold"/>
              </a:rPr>
              <a:t>дошкілля</a:t>
            </a:r>
            <a:r>
              <a:rPr lang="ru-RU" b="1" dirty="0">
                <a:solidFill>
                  <a:srgbClr val="0000CE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00CE"/>
                </a:solidFill>
                <a:latin typeface="Arial,Bold"/>
              </a:rPr>
              <a:t>під</a:t>
            </a:r>
            <a:r>
              <a:rPr lang="ru-RU" b="1" dirty="0">
                <a:solidFill>
                  <a:srgbClr val="0000CE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00CE"/>
                </a:solidFill>
                <a:latin typeface="Arial,Bold"/>
              </a:rPr>
              <a:t>крилами</a:t>
            </a:r>
            <a:r>
              <a:rPr lang="ru-RU" b="1" dirty="0">
                <a:solidFill>
                  <a:srgbClr val="0000CE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00CE"/>
                </a:solidFill>
                <a:latin typeface="Arial,Bold"/>
              </a:rPr>
              <a:t>захисту</a:t>
            </a:r>
            <a:r>
              <a:rPr lang="ru-RU" b="1" dirty="0">
                <a:solidFill>
                  <a:srgbClr val="0000CE"/>
                </a:solidFill>
                <a:latin typeface="Arial,Bold"/>
              </a:rPr>
              <a:t>».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93" y="2877016"/>
            <a:ext cx="10451877" cy="3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054495" cy="48985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Відкрито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дитячий онлайн</a:t>
            </a:r>
            <a:r>
              <a:rPr lang="ru-RU" sz="3200" b="1" dirty="0">
                <a:solidFill>
                  <a:srgbClr val="00259B"/>
                </a:solidFill>
                <a:latin typeface="Arial" panose="020B0604020202020204" pitchFamily="34" charset="0"/>
              </a:rPr>
              <a:t>-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садок НУМО з</a:t>
            </a:r>
            <a:br>
              <a:rPr lang="ru-RU" sz="3200" b="1" dirty="0">
                <a:solidFill>
                  <a:srgbClr val="00259B"/>
                </a:solidFill>
                <a:latin typeface="Arial,Bold"/>
              </a:rPr>
            </a:b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відеозаняттями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для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дітей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віком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від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3</a:t>
            </a:r>
            <a:br>
              <a:rPr lang="ru-RU" sz="3200" b="1" dirty="0">
                <a:solidFill>
                  <a:srgbClr val="00259B"/>
                </a:solidFill>
                <a:latin typeface="Arial,Bold"/>
              </a:rPr>
            </a:br>
            <a:r>
              <a:rPr lang="ru-RU" sz="3200" b="1" dirty="0">
                <a:solidFill>
                  <a:srgbClr val="00259B"/>
                </a:solidFill>
                <a:latin typeface="Arial,Bold"/>
              </a:rPr>
              <a:t>до 6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років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(ЮНІСЕФ разом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із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МОН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України</a:t>
            </a:r>
            <a:r>
              <a:rPr lang="ru-RU" sz="3200" b="1" dirty="0">
                <a:solidFill>
                  <a:srgbClr val="00259B"/>
                </a:solidFill>
                <a:latin typeface="Arial" panose="020B0604020202020204" pitchFamily="34" charset="0"/>
              </a:rPr>
              <a:t>).</a:t>
            </a:r>
            <a:br>
              <a:rPr lang="ru-RU" sz="3200" b="1" dirty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Всі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випуски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доступні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до перегляду</a:t>
            </a:r>
            <a:br>
              <a:rPr lang="ru-RU" sz="3200" b="1" dirty="0">
                <a:solidFill>
                  <a:srgbClr val="00259B"/>
                </a:solidFill>
                <a:latin typeface="Arial,Bold"/>
              </a:rPr>
            </a:br>
            <a:r>
              <a:rPr lang="ru-RU" sz="3200" b="1" dirty="0">
                <a:solidFill>
                  <a:srgbClr val="00259B"/>
                </a:solidFill>
                <a:latin typeface="Arial,Bold"/>
              </a:rPr>
              <a:t>на </a:t>
            </a:r>
            <a:r>
              <a:rPr lang="ru-RU" sz="3200" b="1" dirty="0" err="1">
                <a:solidFill>
                  <a:srgbClr val="00259B"/>
                </a:solidFill>
                <a:latin typeface="Arial" panose="020B0604020202020204" pitchFamily="34" charset="0"/>
              </a:rPr>
              <a:t>YouTube</a:t>
            </a:r>
            <a:r>
              <a:rPr lang="ru-RU" sz="3200" b="1" dirty="0">
                <a:solidFill>
                  <a:srgbClr val="00259B"/>
                </a:solidFill>
                <a:latin typeface="Arial" panose="020B0604020202020204" pitchFamily="34" charset="0"/>
              </a:rPr>
              <a:t>-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каналах </a:t>
            </a:r>
            <a:r>
              <a:rPr lang="ru-RU" sz="3200" b="1" dirty="0">
                <a:solidFill>
                  <a:srgbClr val="0000FF"/>
                </a:solidFill>
                <a:latin typeface="Arial,Bold"/>
              </a:rPr>
              <a:t>МОН 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та </a:t>
            </a:r>
            <a:r>
              <a:rPr lang="ru-RU" sz="3200" b="1" dirty="0">
                <a:solidFill>
                  <a:srgbClr val="0000CE"/>
                </a:solidFill>
                <a:latin typeface="Arial,Bold"/>
              </a:rPr>
              <a:t>ЮНІСЕФ 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і на</a:t>
            </a:r>
            <a:br>
              <a:rPr lang="ru-RU" sz="3200" b="1" dirty="0">
                <a:solidFill>
                  <a:srgbClr val="00259B"/>
                </a:solidFill>
                <a:latin typeface="Arial,Bold"/>
              </a:rPr>
            </a:br>
            <a:r>
              <a:rPr lang="uk-UA" sz="3200" b="1" dirty="0">
                <a:solidFill>
                  <a:srgbClr val="00259B"/>
                </a:solidFill>
                <a:latin typeface="Arial,Bold"/>
              </a:rPr>
              <a:t>платформі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MEGOGO</a:t>
            </a:r>
            <a:r>
              <a:rPr lang="en-US" sz="3200" b="1" dirty="0">
                <a:solidFill>
                  <a:srgbClr val="232B30"/>
                </a:solidFill>
                <a:latin typeface="Arial" panose="020B0604020202020204" pitchFamily="34" charset="0"/>
              </a:rPr>
              <a:t>. </a:t>
            </a:r>
            <a:r>
              <a:rPr lang="uk-UA" sz="3200" b="1" dirty="0">
                <a:solidFill>
                  <a:srgbClr val="00259B"/>
                </a:solidFill>
                <a:latin typeface="Arial,Bold"/>
              </a:rPr>
              <a:t>Цей </a:t>
            </a:r>
            <a:r>
              <a:rPr lang="uk-UA" sz="3200" b="1" dirty="0" err="1">
                <a:solidFill>
                  <a:srgbClr val="00259B"/>
                </a:solidFill>
                <a:latin typeface="Arial,Bold"/>
              </a:rPr>
              <a:t>проєкт</a:t>
            </a:r>
            <a:r>
              <a:rPr lang="uk-UA" sz="3200" b="1" dirty="0">
                <a:solidFill>
                  <a:srgbClr val="00259B"/>
                </a:solidFill>
                <a:latin typeface="Arial,Bold"/>
              </a:rPr>
              <a:t> є</a:t>
            </a:r>
            <a:br>
              <a:rPr lang="uk-UA" sz="3200" b="1" dirty="0">
                <a:solidFill>
                  <a:srgbClr val="00259B"/>
                </a:solidFill>
                <a:latin typeface="Arial,Bold"/>
              </a:rPr>
            </a:br>
            <a:r>
              <a:rPr lang="ru-RU" sz="3200" b="1" dirty="0">
                <a:solidFill>
                  <a:srgbClr val="00259B"/>
                </a:solidFill>
                <a:latin typeface="Arial,Bold"/>
              </a:rPr>
              <a:t>платформою, на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якій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батьки та педагоги</a:t>
            </a:r>
            <a:br>
              <a:rPr lang="ru-RU" sz="3200" b="1" dirty="0">
                <a:solidFill>
                  <a:srgbClr val="00259B"/>
                </a:solidFill>
                <a:latin typeface="Arial,Bold"/>
              </a:rPr>
            </a:b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зможуть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знайти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розвивальні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3200" b="1" dirty="0" err="1">
                <a:solidFill>
                  <a:srgbClr val="00259B"/>
                </a:solidFill>
                <a:latin typeface="Arial,Bold"/>
              </a:rPr>
              <a:t>матеріали</a:t>
            </a:r>
            <a:r>
              <a:rPr lang="ru-RU" sz="3200" b="1" dirty="0">
                <a:solidFill>
                  <a:srgbClr val="00259B"/>
                </a:solidFill>
                <a:latin typeface="Arial,Bold"/>
              </a:rPr>
              <a:t> у</a:t>
            </a:r>
            <a:br>
              <a:rPr lang="ru-RU" sz="3200" b="1" dirty="0">
                <a:solidFill>
                  <a:srgbClr val="00259B"/>
                </a:solidFill>
                <a:latin typeface="Arial,Bold"/>
              </a:rPr>
            </a:br>
            <a:r>
              <a:rPr lang="uk-UA" sz="3200" b="1" dirty="0">
                <a:solidFill>
                  <a:srgbClr val="00259B"/>
                </a:solidFill>
                <a:latin typeface="Arial,Bold"/>
              </a:rPr>
              <a:t>відкритому доступі.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9945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1081657" cy="6858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C10000"/>
                </a:solidFill>
                <a:latin typeface="Arial,Bold"/>
              </a:rPr>
              <a:t>Також</a:t>
            </a:r>
            <a:r>
              <a:rPr lang="ru-RU" sz="3200" b="1" dirty="0">
                <a:solidFill>
                  <a:srgbClr val="C10000"/>
                </a:solidFill>
                <a:latin typeface="Arial,Bold"/>
              </a:rPr>
              <a:t> для </a:t>
            </a:r>
            <a:r>
              <a:rPr lang="ru-RU" sz="3200" b="1" dirty="0" err="1">
                <a:solidFill>
                  <a:srgbClr val="C10000"/>
                </a:solidFill>
                <a:latin typeface="Arial,Bold"/>
              </a:rPr>
              <a:t>використання</a:t>
            </a:r>
            <a:r>
              <a:rPr lang="ru-RU" sz="3200" b="1" dirty="0">
                <a:solidFill>
                  <a:srgbClr val="C10000"/>
                </a:solidFill>
                <a:latin typeface="Arial,Bold"/>
              </a:rPr>
              <a:t> у </a:t>
            </a:r>
            <a:r>
              <a:rPr lang="ru-RU" sz="3200" b="1" dirty="0" err="1">
                <a:solidFill>
                  <a:srgbClr val="C10000"/>
                </a:solidFill>
                <a:latin typeface="Arial,Bold"/>
              </a:rPr>
              <a:t>роботі</a:t>
            </a:r>
            <a:r>
              <a:rPr lang="ru-RU" sz="3200" b="1" dirty="0">
                <a:solidFill>
                  <a:srgbClr val="C10000"/>
                </a:solidFill>
                <a:latin typeface="Arial,Bold"/>
              </a:rPr>
              <a:t> є </a:t>
            </a:r>
            <a:r>
              <a:rPr lang="ru-RU" sz="3200" b="1" dirty="0" err="1">
                <a:solidFill>
                  <a:srgbClr val="C10000"/>
                </a:solidFill>
                <a:latin typeface="Arial,Bold"/>
              </a:rPr>
              <a:t>корисними</a:t>
            </a:r>
            <a:r>
              <a:rPr lang="ru-RU" sz="3200" b="1" dirty="0">
                <a:solidFill>
                  <a:srgbClr val="C10000"/>
                </a:solidFill>
                <a:latin typeface="Arial,Bold"/>
              </a:rPr>
              <a:t/>
            </a:r>
            <a:br>
              <a:rPr lang="ru-RU" sz="3200" b="1" dirty="0">
                <a:solidFill>
                  <a:srgbClr val="C10000"/>
                </a:solidFill>
                <a:latin typeface="Arial,Bold"/>
              </a:rPr>
            </a:br>
            <a:r>
              <a:rPr lang="uk-UA" sz="3200" b="1" dirty="0">
                <a:solidFill>
                  <a:srgbClr val="C10000"/>
                </a:solidFill>
                <a:latin typeface="Arial,Bold"/>
              </a:rPr>
              <a:t>такі матеріали</a:t>
            </a:r>
            <a:r>
              <a:rPr lang="uk-UA" sz="3200" b="1" dirty="0">
                <a:solidFill>
                  <a:srgbClr val="C10000"/>
                </a:solidFill>
                <a:latin typeface="Arial" panose="020B0604020202020204" pitchFamily="34" charset="0"/>
              </a:rPr>
              <a:t>:</a:t>
            </a:r>
            <a:br>
              <a:rPr lang="uk-UA" sz="3200" b="1" dirty="0">
                <a:solidFill>
                  <a:srgbClr val="C10000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поради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з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надання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першої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психологічної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допомоги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людям, </a:t>
            </a:r>
            <a:r>
              <a:rPr lang="ru-RU" sz="2800" b="1" dirty="0" err="1" smtClean="0">
                <a:solidFill>
                  <a:srgbClr val="00259B"/>
                </a:solidFill>
                <a:latin typeface="Arial,Bold"/>
              </a:rPr>
              <a:t>які</a:t>
            </a:r>
            <a:r>
              <a:rPr lang="ru-RU" sz="2800" b="1" dirty="0" smtClean="0">
                <a:solidFill>
                  <a:srgbClr val="00259B"/>
                </a:solidFill>
                <a:latin typeface="Arial,Bold"/>
              </a:rPr>
              <a:t> </a:t>
            </a:r>
            <a:r>
              <a:rPr lang="uk-UA" sz="2800" b="1" dirty="0" smtClean="0">
                <a:solidFill>
                  <a:srgbClr val="00259B"/>
                </a:solidFill>
                <a:latin typeface="Arial,Bold"/>
              </a:rPr>
              <a:t>пережили </a:t>
            </a:r>
            <a:r>
              <a:rPr lang="uk-UA" sz="2800" b="1" dirty="0">
                <a:solidFill>
                  <a:srgbClr val="00259B"/>
                </a:solidFill>
                <a:latin typeface="Arial,Bold"/>
              </a:rPr>
              <a:t>кризову подію;</a:t>
            </a:r>
            <a:br>
              <a:rPr lang="uk-UA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поради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від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експертів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ЮНІСЕФ «Як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підтримати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дітей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у </a:t>
            </a:r>
            <a:r>
              <a:rPr lang="ru-RU" sz="2800" b="1" dirty="0" err="1" smtClean="0">
                <a:solidFill>
                  <a:srgbClr val="00259B"/>
                </a:solidFill>
                <a:latin typeface="Arial,Bold"/>
              </a:rPr>
              <a:t>стресових</a:t>
            </a:r>
            <a:r>
              <a:rPr lang="ru-RU" sz="2800" b="1" dirty="0" smtClean="0">
                <a:solidFill>
                  <a:srgbClr val="00259B"/>
                </a:solidFill>
                <a:latin typeface="Arial,Bold"/>
              </a:rPr>
              <a:t> </a:t>
            </a:r>
            <a:r>
              <a:rPr lang="uk-UA" sz="2800" b="1" dirty="0" smtClean="0">
                <a:solidFill>
                  <a:srgbClr val="00259B"/>
                </a:solidFill>
                <a:latin typeface="Arial,Bold"/>
              </a:rPr>
              <a:t>ситуаціях</a:t>
            </a:r>
            <a:r>
              <a:rPr lang="uk-UA" sz="2800" b="1" dirty="0">
                <a:solidFill>
                  <a:srgbClr val="00259B"/>
                </a:solidFill>
                <a:latin typeface="Arial,Bold"/>
              </a:rPr>
              <a:t>»;</a:t>
            </a:r>
            <a:br>
              <a:rPr lang="uk-UA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інформаційний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комікс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для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дітей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«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Поради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від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захисника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України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»;</a:t>
            </a:r>
            <a:br>
              <a:rPr lang="ru-RU" sz="2800" b="1" dirty="0">
                <a:solidFill>
                  <a:srgbClr val="00259B"/>
                </a:solidFill>
                <a:latin typeface="Arial,Bold"/>
              </a:rPr>
            </a:br>
            <a:r>
              <a:rPr lang="ru-RU" sz="2800" b="1" dirty="0">
                <a:solidFill>
                  <a:srgbClr val="00259B"/>
                </a:solidFill>
                <a:latin typeface="Arial" panose="020B0604020202020204" pitchFamily="34" charset="0"/>
              </a:rPr>
              <a:t>-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хрестоматія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для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дітей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дошкільного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віку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―Моя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країна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 – </a:t>
            </a:r>
            <a:r>
              <a:rPr lang="ru-RU" sz="2800" b="1" dirty="0" err="1">
                <a:solidFill>
                  <a:srgbClr val="00259B"/>
                </a:solidFill>
                <a:latin typeface="Arial,Bold"/>
              </a:rPr>
              <a:t>Україна</a:t>
            </a:r>
            <a:r>
              <a:rPr lang="ru-RU" sz="2800" b="1" dirty="0">
                <a:solidFill>
                  <a:srgbClr val="00259B"/>
                </a:solidFill>
                <a:latin typeface="Arial,Bold"/>
              </a:rPr>
              <a:t>‖ </a:t>
            </a:r>
            <a:r>
              <a:rPr lang="ru-RU" sz="2800" b="1" dirty="0" smtClean="0">
                <a:solidFill>
                  <a:srgbClr val="00259B"/>
                </a:solidFill>
                <a:latin typeface="Arial,Bold"/>
              </a:rPr>
              <a:t>з </a:t>
            </a:r>
            <a:r>
              <a:rPr lang="uk-UA" sz="2800" b="1" dirty="0" smtClean="0">
                <a:solidFill>
                  <a:srgbClr val="00259B"/>
                </a:solidFill>
                <a:latin typeface="Arial,Bold"/>
              </a:rPr>
              <a:t>національно</a:t>
            </a:r>
            <a:r>
              <a:rPr lang="uk-UA" sz="2800" b="1" dirty="0" smtClean="0">
                <a:solidFill>
                  <a:srgbClr val="00259B"/>
                </a:solidFill>
                <a:latin typeface="Arial" panose="020B0604020202020204" pitchFamily="34" charset="0"/>
              </a:rPr>
              <a:t>-</a:t>
            </a:r>
            <a:r>
              <a:rPr lang="uk-UA" sz="2800" b="1" dirty="0" smtClean="0">
                <a:solidFill>
                  <a:srgbClr val="00259B"/>
                </a:solidFill>
                <a:latin typeface="Arial,Bold"/>
              </a:rPr>
              <a:t>патріотичного </a:t>
            </a:r>
            <a:r>
              <a:rPr lang="uk-UA" sz="2800" b="1" dirty="0">
                <a:solidFill>
                  <a:srgbClr val="00259B"/>
                </a:solidFill>
                <a:latin typeface="Arial,Bold"/>
              </a:rPr>
              <a:t>виховання.</a:t>
            </a:r>
            <a:br>
              <a:rPr lang="uk-UA" sz="2800" b="1" dirty="0">
                <a:solidFill>
                  <a:srgbClr val="00259B"/>
                </a:solidFill>
                <a:latin typeface="Arial,Bold"/>
              </a:rPr>
            </a:br>
            <a:r>
              <a:rPr lang="uk-UA" sz="2800" b="1" dirty="0" smtClean="0">
                <a:solidFill>
                  <a:srgbClr val="00259B"/>
                </a:solidFill>
                <a:latin typeface="Arial,Bold"/>
              </a:rPr>
              <a:t/>
            </a:r>
            <a:br>
              <a:rPr lang="uk-UA" sz="2800" b="1" dirty="0" smtClean="0">
                <a:solidFill>
                  <a:srgbClr val="00259B"/>
                </a:solidFill>
                <a:latin typeface="Arial,Bold"/>
              </a:rPr>
            </a:br>
            <a:r>
              <a:rPr lang="ru-RU" sz="2000" b="1" dirty="0" err="1" smtClean="0">
                <a:solidFill>
                  <a:srgbClr val="00259B"/>
                </a:solidFill>
                <a:latin typeface="Arial,Bold"/>
              </a:rPr>
              <a:t>Матеріали</a:t>
            </a:r>
            <a:r>
              <a:rPr lang="ru-RU" sz="2000" b="1" dirty="0" smtClean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>для </a:t>
            </a:r>
            <a:r>
              <a:rPr lang="ru-RU" sz="2000" b="1" dirty="0" err="1">
                <a:solidFill>
                  <a:srgbClr val="00259B"/>
                </a:solidFill>
                <a:latin typeface="Arial,Bold"/>
              </a:rPr>
              <a:t>дітей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259B"/>
                </a:solidFill>
                <a:latin typeface="Arial,Bold"/>
              </a:rPr>
              <a:t>дошкільного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259B"/>
                </a:solidFill>
                <a:latin typeface="Arial,Bold"/>
              </a:rPr>
              <a:t>віку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259B"/>
                </a:solidFill>
                <a:latin typeface="Arial,Bold"/>
              </a:rPr>
              <a:t>постійно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000" b="1" dirty="0">
                <a:solidFill>
                  <a:srgbClr val="00259B"/>
                </a:solidFill>
                <a:latin typeface="Arial,Bold"/>
              </a:rPr>
            </a:br>
            <a:r>
              <a:rPr lang="uk-UA" sz="2000" b="1" dirty="0">
                <a:solidFill>
                  <a:srgbClr val="00259B"/>
                </a:solidFill>
                <a:latin typeface="Arial,Bold"/>
              </a:rPr>
              <a:t>оновлюються та поповнюються</a:t>
            </a:r>
            <a:br>
              <a:rPr lang="uk-UA" sz="2000" b="1" dirty="0">
                <a:solidFill>
                  <a:srgbClr val="00259B"/>
                </a:solidFill>
                <a:latin typeface="Arial,Bold"/>
              </a:rPr>
            </a:br>
            <a:r>
              <a:rPr lang="uk-UA" sz="2000" b="1" dirty="0">
                <a:solidFill>
                  <a:srgbClr val="00259B"/>
                </a:solidFill>
                <a:latin typeface="Arial,Bold"/>
              </a:rPr>
              <a:t>на сайті МОН.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5680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0457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Команда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Міністерства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освіти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і науки додала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нові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матеріали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до рубрики</a:t>
            </a:r>
            <a:b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</a:br>
            <a:r>
              <a:rPr lang="ru-RU" sz="2800" b="1" dirty="0">
                <a:solidFill>
                  <a:srgbClr val="C10000"/>
                </a:solidFill>
                <a:latin typeface="Arial,Bold"/>
              </a:rPr>
              <a:t>«</a:t>
            </a:r>
            <a:r>
              <a:rPr lang="ru-RU" sz="2800" b="1" dirty="0" err="1">
                <a:solidFill>
                  <a:srgbClr val="C10000"/>
                </a:solidFill>
                <a:latin typeface="Arial,Bold"/>
              </a:rPr>
              <a:t>Сучасне</a:t>
            </a:r>
            <a:r>
              <a:rPr lang="ru-RU" sz="2800" b="1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C10000"/>
                </a:solidFill>
                <a:latin typeface="Arial,Bold"/>
              </a:rPr>
              <a:t>дошкілля</a:t>
            </a:r>
            <a:r>
              <a:rPr lang="ru-RU" sz="2800" b="1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C10000"/>
                </a:solidFill>
                <a:latin typeface="Arial,Bold"/>
              </a:rPr>
              <a:t>під</a:t>
            </a:r>
            <a:r>
              <a:rPr lang="ru-RU" sz="2800" b="1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C10000"/>
                </a:solidFill>
                <a:latin typeface="Arial,Bold"/>
              </a:rPr>
              <a:t>крилами</a:t>
            </a:r>
            <a:r>
              <a:rPr lang="ru-RU" sz="2800" b="1" dirty="0">
                <a:solidFill>
                  <a:srgbClr val="C10000"/>
                </a:solidFill>
                <a:latin typeface="Arial,Bold"/>
              </a:rPr>
              <a:t> </a:t>
            </a:r>
            <a:r>
              <a:rPr lang="ru-RU" sz="2800" b="1" dirty="0" err="1">
                <a:solidFill>
                  <a:srgbClr val="C10000"/>
                </a:solidFill>
                <a:latin typeface="Arial,Bold"/>
              </a:rPr>
              <a:t>захисту</a:t>
            </a:r>
            <a:r>
              <a:rPr lang="ru-RU" sz="2800" b="1" dirty="0">
                <a:solidFill>
                  <a:srgbClr val="C10000"/>
                </a:solidFill>
                <a:latin typeface="Arial,Bold"/>
              </a:rPr>
              <a:t>»,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які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стануть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у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пригоді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при</a:t>
            </a:r>
            <a:b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</a:b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спілкуванні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з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дітьми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дошкільного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віку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.</a:t>
            </a:r>
            <a:b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</a:b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Матеріали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містять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цікаві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відео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для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розвитку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сенсорних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здібностей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вивчення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</a:b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природних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явищ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проведення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дослідів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авторські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казки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пластилінові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</a:b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мультфільми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поробки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з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паперу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та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природних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матеріалів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33CD"/>
                </a:solidFill>
                <a:latin typeface="Arial" panose="020B0604020202020204" pitchFamily="34" charset="0"/>
              </a:rPr>
              <a:t>музичні</a:t>
            </a:r>
            <a:r>
              <a:rPr lang="ru-RU" sz="2800" dirty="0">
                <a:solidFill>
                  <a:srgbClr val="0033CD"/>
                </a:solidFill>
                <a:latin typeface="Arial" panose="020B0604020202020204" pitchFamily="34" charset="0"/>
              </a:rPr>
              <a:t> й </a:t>
            </a:r>
            <a:r>
              <a:rPr lang="ru-RU" sz="2800" dirty="0" err="1" smtClean="0">
                <a:solidFill>
                  <a:srgbClr val="0033CD"/>
                </a:solidFill>
                <a:latin typeface="Arial" panose="020B0604020202020204" pitchFamily="34" charset="0"/>
              </a:rPr>
              <a:t>фізкультурні</a:t>
            </a:r>
            <a:r>
              <a:rPr lang="ru-RU" sz="2800" dirty="0" smtClean="0">
                <a:solidFill>
                  <a:srgbClr val="0033CD"/>
                </a:solidFill>
                <a:latin typeface="Arial" panose="020B0604020202020204" pitchFamily="34" charset="0"/>
              </a:rPr>
              <a:t> </a:t>
            </a:r>
            <a:r>
              <a:rPr lang="uk-UA" sz="2800" dirty="0" smtClean="0">
                <a:solidFill>
                  <a:srgbClr val="0033CD"/>
                </a:solidFill>
                <a:latin typeface="Arial" panose="020B0604020202020204" pitchFamily="34" charset="0"/>
              </a:rPr>
              <a:t>заняття</a:t>
            </a:r>
            <a:r>
              <a:rPr lang="uk-UA" sz="2800" dirty="0">
                <a:solidFill>
                  <a:srgbClr val="0033CD"/>
                </a:solidFill>
                <a:latin typeface="Arial" panose="020B0604020202020204" pitchFamily="34" charset="0"/>
              </a:rPr>
              <a:t>, поради психологів.</a:t>
            </a:r>
            <a:br>
              <a:rPr lang="uk-UA" sz="2800" dirty="0">
                <a:solidFill>
                  <a:srgbClr val="0033CD"/>
                </a:solidFill>
                <a:latin typeface="Arial" panose="020B0604020202020204" pitchFamily="34" charset="0"/>
              </a:rPr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865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6" y="587829"/>
            <a:ext cx="7881257" cy="5442857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Розглянемо </a:t>
            </a:r>
            <a:r>
              <a:rPr lang="uk-UA" sz="3200" dirty="0">
                <a:solidFill>
                  <a:schemeClr val="tx1"/>
                </a:solidFill>
              </a:rPr>
              <a:t>Нормативні </a:t>
            </a:r>
            <a:r>
              <a:rPr lang="uk-UA" sz="3200" dirty="0" smtClean="0">
                <a:solidFill>
                  <a:schemeClr val="tx1"/>
                </a:solidFill>
              </a:rPr>
              <a:t>документи, </a:t>
            </a:r>
            <a:r>
              <a:rPr lang="ru-RU" sz="3200" dirty="0" err="1" smtClean="0">
                <a:solidFill>
                  <a:schemeClr val="tx1"/>
                </a:solidFill>
              </a:rPr>
              <a:t>які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регламентують</a:t>
            </a:r>
            <a:r>
              <a:rPr lang="ru-RU" sz="3200" dirty="0">
                <a:solidFill>
                  <a:schemeClr val="tx1"/>
                </a:solidFill>
              </a:rPr>
              <a:t> початок і </a:t>
            </a:r>
            <a:r>
              <a:rPr lang="ru-RU" sz="3200" dirty="0" err="1" smtClean="0">
                <a:solidFill>
                  <a:schemeClr val="tx1"/>
                </a:solidFill>
              </a:rPr>
              <a:t>перебіг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освітнього </a:t>
            </a:r>
            <a:r>
              <a:rPr lang="uk-UA" sz="3200" dirty="0">
                <a:solidFill>
                  <a:schemeClr val="tx1"/>
                </a:solidFill>
              </a:rPr>
              <a:t>процесу в </a:t>
            </a:r>
            <a:r>
              <a:rPr lang="uk-UA" sz="3200" dirty="0" smtClean="0">
                <a:solidFill>
                  <a:schemeClr val="tx1"/>
                </a:solidFill>
              </a:rPr>
              <a:t>закладі </a:t>
            </a:r>
            <a:r>
              <a:rPr lang="ru-RU" sz="3200" dirty="0" err="1" smtClean="0">
                <a:solidFill>
                  <a:schemeClr val="tx1"/>
                </a:solidFill>
              </a:rPr>
              <a:t>дошкільної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освіти</a:t>
            </a:r>
            <a:r>
              <a:rPr lang="ru-RU" sz="3200" dirty="0">
                <a:solidFill>
                  <a:schemeClr val="tx1"/>
                </a:solidFill>
              </a:rPr>
              <a:t> в </a:t>
            </a:r>
            <a:r>
              <a:rPr lang="ru-RU" sz="3200" dirty="0" err="1">
                <a:solidFill>
                  <a:schemeClr val="tx1"/>
                </a:solidFill>
              </a:rPr>
              <a:t>умовах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воєнного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стану з метою удосконалення професійної,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теоретичної </a:t>
            </a:r>
            <a:r>
              <a:rPr lang="uk-UA" sz="3200" dirty="0">
                <a:solidFill>
                  <a:schemeClr val="tx1"/>
                </a:solidFill>
              </a:rPr>
              <a:t>та </a:t>
            </a:r>
            <a:r>
              <a:rPr lang="uk-UA" sz="3200" dirty="0" smtClean="0">
                <a:solidFill>
                  <a:schemeClr val="tx1"/>
                </a:solidFill>
              </a:rPr>
              <a:t>практичної підготовки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щодо </a:t>
            </a:r>
            <a:r>
              <a:rPr lang="uk-UA" sz="3200" dirty="0">
                <a:solidFill>
                  <a:schemeClr val="tx1"/>
                </a:solidFill>
              </a:rPr>
              <a:t>обізнаності та </a:t>
            </a:r>
            <a:r>
              <a:rPr lang="uk-UA" sz="3200" dirty="0" smtClean="0">
                <a:solidFill>
                  <a:schemeClr val="tx1"/>
                </a:solidFill>
              </a:rPr>
              <a:t>застосуванні нормативних </a:t>
            </a:r>
            <a:r>
              <a:rPr lang="uk-UA" sz="3200" dirty="0">
                <a:solidFill>
                  <a:schemeClr val="tx1"/>
                </a:solidFill>
              </a:rPr>
              <a:t>документів, </a:t>
            </a:r>
            <a:r>
              <a:rPr lang="uk-UA" sz="3200" dirty="0" smtClean="0">
                <a:solidFill>
                  <a:schemeClr val="tx1"/>
                </a:solidFill>
              </a:rPr>
              <a:t>які регламентують </a:t>
            </a:r>
            <a:r>
              <a:rPr lang="uk-UA" sz="3200" dirty="0">
                <a:solidFill>
                  <a:schemeClr val="tx1"/>
                </a:solidFill>
              </a:rPr>
              <a:t>освітній процес </a:t>
            </a:r>
            <a:r>
              <a:rPr lang="uk-UA" sz="3200" dirty="0" smtClean="0">
                <a:solidFill>
                  <a:schemeClr val="tx1"/>
                </a:solidFill>
              </a:rPr>
              <a:t>в закладі </a:t>
            </a:r>
            <a:r>
              <a:rPr lang="uk-UA" sz="3200" dirty="0">
                <a:solidFill>
                  <a:schemeClr val="tx1"/>
                </a:solidFill>
              </a:rPr>
              <a:t>дошкільної освіти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254343" cy="718457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>
                <a:solidFill>
                  <a:srgbClr val="00259B"/>
                </a:solidFill>
                <a:latin typeface="Arial,Bold"/>
              </a:rPr>
              <a:t>Дистанційна </a:t>
            </a:r>
            <a:r>
              <a:rPr lang="uk-UA" sz="1800" b="1" dirty="0" smtClean="0">
                <a:solidFill>
                  <a:srgbClr val="00259B"/>
                </a:solidFill>
                <a:latin typeface="Arial,Bold"/>
              </a:rPr>
              <a:t>підтримка педагогічних працівників закладів дошкільної освіти</a:t>
            </a:r>
            <a:r>
              <a:rPr lang="uk-UA" sz="1800" b="1" dirty="0">
                <a:solidFill>
                  <a:srgbClr val="00259B"/>
                </a:solidFill>
                <a:latin typeface="Arial,Bold"/>
              </a:rPr>
              <a:t>: перелік ресурсів </a:t>
            </a:r>
            <a:r>
              <a:rPr lang="uk-UA" sz="1800" b="1" dirty="0" smtClean="0">
                <a:solidFill>
                  <a:srgbClr val="00259B"/>
                </a:solidFill>
                <a:latin typeface="Arial,Bold"/>
              </a:rPr>
              <a:t>для професійного </a:t>
            </a:r>
            <a:r>
              <a:rPr lang="uk-UA" sz="1800" b="1" dirty="0">
                <a:solidFill>
                  <a:srgbClr val="00259B"/>
                </a:solidFill>
                <a:latin typeface="Arial,Bold"/>
              </a:rPr>
              <a:t>розвитку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84417"/>
            <a:ext cx="12039600" cy="492118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hlinkClick r:id="rId2"/>
              </a:rPr>
              <a:t>https://nus.org.ua/news/telegram-kanal-z-audiokazkamy-yaki-mozhna-sluhatyoflajn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hlinkClick r:id="rId2"/>
              </a:rPr>
              <a:t>/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uk-UA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Arial,Bold"/>
              </a:rPr>
              <a:t>Психологічна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служба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системи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України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НАПН </a:t>
            </a:r>
            <a:r>
              <a:rPr lang="ru-RU" b="1" dirty="0" err="1" smtClean="0">
                <a:solidFill>
                  <a:srgbClr val="002060"/>
                </a:solidFill>
                <a:latin typeface="Arial,Bold"/>
              </a:rPr>
              <a:t>України</a:t>
            </a:r>
            <a:r>
              <a:rPr lang="ru-RU" b="1" dirty="0" smtClean="0">
                <a:solidFill>
                  <a:srgbClr val="002060"/>
                </a:solidFill>
                <a:latin typeface="Arial,Bold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https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://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drive.google.com/drive/u/0/folders/1FHxFThwJGNkH4KYfuEaXCtEk_</a:t>
            </a:r>
            <a:endParaRPr lang="uk-UA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Arial,Bold"/>
              </a:rPr>
              <a:t>Український інститут книги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https://www.youtube.com/channel/UCvMFlpDTKRm7LaRCZopGWtg</a:t>
            </a:r>
          </a:p>
          <a:p>
            <a:r>
              <a:rPr lang="uk-UA" b="1" dirty="0">
                <a:solidFill>
                  <a:srgbClr val="002060"/>
                </a:solidFill>
                <a:latin typeface="Arial,Bold"/>
              </a:rPr>
              <a:t>Платформа розвитку дошкільнят ―НУМО‖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https://numo.mon.gov.ua/?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fbclid=IwAR2NKxMbYLUBtmmuiyV1QEYxfgMOIrUb5wi_ldcg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,Bold"/>
              </a:rPr>
              <a:t>Сайт 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―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Моє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пташеня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‖ </a:t>
            </a:r>
            <a:r>
              <a:rPr lang="ru-RU" b="1" dirty="0">
                <a:solidFill>
                  <a:srgbClr val="002060"/>
                </a:solidFill>
                <a:latin typeface="Arial,Bold"/>
                <a:hlinkClick r:id="rId5"/>
              </a:rPr>
              <a:t>https://moieptashenia.com/?</a:t>
            </a:r>
            <a:r>
              <a:rPr lang="ru-RU" b="1" dirty="0" smtClean="0">
                <a:solidFill>
                  <a:srgbClr val="002060"/>
                </a:solidFill>
                <a:latin typeface="Arial,Bold"/>
                <a:hlinkClick r:id="rId5"/>
              </a:rPr>
              <a:t>fbclid=IwAR1A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hlinkClick r:id="rId5"/>
              </a:rPr>
              <a:t>bZqNgeBQF56bjevXP2A2067eHhP_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Arial,Bold"/>
              </a:rPr>
              <a:t>Сайт 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―Затишок‖ </a:t>
            </a:r>
            <a:r>
              <a:rPr lang="en-US" b="1" dirty="0">
                <a:solidFill>
                  <a:srgbClr val="002060"/>
                </a:solidFill>
                <a:latin typeface="Arial,Bold"/>
                <a:hlinkClick r:id="rId6"/>
              </a:rPr>
              <a:t>https://zatyshok.net.ua/dlia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hlinkClick r:id="rId6"/>
              </a:rPr>
              <a:t>-ditey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hlinkClick r:id="rId6"/>
              </a:rPr>
              <a:t>/</a:t>
            </a:r>
            <a:endParaRPr lang="uk-UA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Arial,Bold"/>
              </a:rPr>
              <a:t>Група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швидкого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реагування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спеціалістів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методистів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консультантів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,Bold"/>
              </a:rPr>
              <a:t>які</a:t>
            </a:r>
            <a:r>
              <a:rPr lang="ru-RU" b="1" dirty="0" smtClean="0">
                <a:solidFill>
                  <a:srgbClr val="002060"/>
                </a:solidFill>
                <a:latin typeface="Arial,Bold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Arial,Bold"/>
              </a:rPr>
              <a:t>відповідають 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за </a:t>
            </a:r>
            <a:r>
              <a:rPr lang="uk-UA" b="1" dirty="0" smtClean="0">
                <a:solidFill>
                  <a:srgbClr val="002060"/>
                </a:solidFill>
                <a:latin typeface="Arial,Bold"/>
              </a:rPr>
              <a:t>дошкільну 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освіту у ТГ у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Viber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,Bold"/>
              </a:rPr>
              <a:t>―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Майбутнє </a:t>
            </a:r>
            <a:r>
              <a:rPr lang="uk-UA" b="1" dirty="0" err="1">
                <a:solidFill>
                  <a:srgbClr val="002060"/>
                </a:solidFill>
                <a:latin typeface="Arial,Bold"/>
              </a:rPr>
              <a:t>дошкілля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 Хмельниччини</a:t>
            </a:r>
            <a:r>
              <a:rPr lang="uk-UA" b="1" dirty="0" smtClean="0">
                <a:solidFill>
                  <a:srgbClr val="002060"/>
                </a:solidFill>
                <a:latin typeface="Arial,Bold"/>
              </a:rPr>
              <a:t>‖</a:t>
            </a:r>
          </a:p>
          <a:p>
            <a:r>
              <a:rPr lang="ru-RU" b="1" dirty="0">
                <a:solidFill>
                  <a:srgbClr val="002060"/>
                </a:solidFill>
                <a:latin typeface="Arial,Bold"/>
              </a:rPr>
              <a:t>Сайт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Хмельницького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обласного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інституту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післядипломної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педагогічної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,Bold"/>
              </a:rPr>
              <a:t>освіти</a:t>
            </a:r>
            <a:r>
              <a:rPr lang="ru-RU" b="1" dirty="0" smtClean="0">
                <a:solidFill>
                  <a:srgbClr val="002060"/>
                </a:solidFill>
                <a:latin typeface="Arial,Bold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http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://hoippo.km.ua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233" y="718457"/>
            <a:ext cx="889875" cy="10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>
                <a:solidFill>
                  <a:srgbClr val="00259B"/>
                </a:solidFill>
                <a:latin typeface="Arial,Bold"/>
              </a:rPr>
              <a:t>Дистанційна </a:t>
            </a:r>
            <a:r>
              <a:rPr lang="uk-UA" sz="1800" b="1" dirty="0" smtClean="0">
                <a:solidFill>
                  <a:srgbClr val="00259B"/>
                </a:solidFill>
                <a:latin typeface="Arial,Bold"/>
              </a:rPr>
              <a:t>підтримка педагогічних працівників закладів дошкільної освіти</a:t>
            </a:r>
            <a:r>
              <a:rPr lang="uk-UA" sz="1800" b="1" dirty="0">
                <a:solidFill>
                  <a:srgbClr val="00259B"/>
                </a:solidFill>
                <a:latin typeface="Arial,Bold"/>
              </a:rPr>
              <a:t>: перелік ресурсів </a:t>
            </a:r>
            <a:r>
              <a:rPr lang="uk-UA" sz="1800" b="1" dirty="0" smtClean="0">
                <a:solidFill>
                  <a:srgbClr val="00259B"/>
                </a:solidFill>
                <a:latin typeface="Arial,Bold"/>
              </a:rPr>
              <a:t>для професійного </a:t>
            </a:r>
            <a:r>
              <a:rPr lang="uk-UA" sz="1800" b="1" dirty="0">
                <a:solidFill>
                  <a:srgbClr val="00259B"/>
                </a:solidFill>
                <a:latin typeface="Arial,Bold"/>
              </a:rPr>
              <a:t>розвитку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936171"/>
            <a:ext cx="5576237" cy="59218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YOU TUBE 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канал відеоматеріал «</a:t>
            </a:r>
            <a:r>
              <a:rPr lang="uk-UA" b="1" dirty="0" err="1">
                <a:solidFill>
                  <a:srgbClr val="002060"/>
                </a:solidFill>
                <a:latin typeface="Arial,Bold"/>
              </a:rPr>
              <a:t>Дошкілля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 Хмельниччини»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https://www.youtube.com/channel/UCIsbMzhKUQaynRtpPsQr - QCQ</a:t>
            </a:r>
          </a:p>
          <a:p>
            <a:r>
              <a:rPr lang="ru-RU" b="1" dirty="0">
                <a:solidFill>
                  <a:srgbClr val="002060"/>
                </a:solidFill>
                <a:latin typeface="Arial,Bold"/>
              </a:rPr>
              <a:t>Блог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методичних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матеріалів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Дошкільний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світ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Хмельниччини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»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svitdoshkillia.blogspot.com</a:t>
            </a:r>
          </a:p>
          <a:p>
            <a:r>
              <a:rPr lang="ru-RU" b="1" dirty="0" err="1">
                <a:solidFill>
                  <a:srgbClr val="002060"/>
                </a:solidFill>
                <a:latin typeface="Arial,Bold"/>
              </a:rPr>
              <a:t>Цифровий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методичний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кейс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педагогів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дошкільної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ОТГ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https://metodcacepedagog.blogspot.com/</a:t>
            </a:r>
          </a:p>
          <a:p>
            <a:r>
              <a:rPr lang="ru-RU" b="1" dirty="0">
                <a:solidFill>
                  <a:srgbClr val="002060"/>
                </a:solidFill>
                <a:latin typeface="Arial,Bold"/>
              </a:rPr>
              <a:t>Блог «Батькам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майбутніх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першокласників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hlinkClick r:id="rId2"/>
              </a:rPr>
              <a:t>http://stepforschool.blogspot.com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hlinkClick r:id="rId2"/>
              </a:rPr>
              <a:t>/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uk-UA" b="1" dirty="0" err="1">
                <a:solidFill>
                  <a:srgbClr val="002060"/>
                </a:solidFill>
                <a:latin typeface="Arial,Bold"/>
              </a:rPr>
              <a:t>Фейсбук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, спільнота «</a:t>
            </a:r>
            <a:r>
              <a:rPr lang="uk-UA" b="1" dirty="0" err="1">
                <a:solidFill>
                  <a:srgbClr val="002060"/>
                </a:solidFill>
                <a:latin typeface="Arial,Bold"/>
              </a:rPr>
              <a:t>Дошкілля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 Хмельниччини»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https://www.facebook.com/groups/752227128244877/ - 394553467867</a:t>
            </a:r>
          </a:p>
          <a:p>
            <a:r>
              <a:rPr lang="ru-RU" b="1" dirty="0" err="1">
                <a:solidFill>
                  <a:srgbClr val="002060"/>
                </a:solidFill>
                <a:latin typeface="Arial,Bold"/>
              </a:rPr>
              <a:t>Фейсбук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спільнота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«Наш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Афлатот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  <a:latin typeface="Arial,Bold"/>
              </a:rPr>
              <a:t>Хмельницька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область)»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https://www.facebook.com/groups/465886650411355/</a:t>
            </a:r>
          </a:p>
          <a:p>
            <a:endParaRPr lang="ru-RU" b="1" dirty="0">
              <a:solidFill>
                <a:srgbClr val="002060"/>
              </a:solidFill>
              <a:latin typeface="Arial,Bold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466113" y="936171"/>
            <a:ext cx="5725887" cy="5921829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Arial,Bold"/>
              </a:rPr>
              <a:t>Фейсбук</a:t>
            </a:r>
            <a:r>
              <a:rPr lang="uk-UA" b="1" dirty="0">
                <a:solidFill>
                  <a:srgbClr val="002060"/>
                </a:solidFill>
                <a:latin typeface="Arial,Bold"/>
              </a:rPr>
              <a:t>, спільнота «Долонька»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https://www.facebook.com/groups/1914367918650175/</a:t>
            </a:r>
          </a:p>
          <a:p>
            <a:r>
              <a:rPr lang="en-US" b="1" dirty="0" err="1">
                <a:solidFill>
                  <a:srgbClr val="002060"/>
                </a:solidFill>
                <a:latin typeface="Arial,Bold"/>
              </a:rPr>
              <a:t>Фейсбук</a:t>
            </a:r>
            <a:r>
              <a:rPr lang="en-US" b="1" dirty="0">
                <a:solidFill>
                  <a:srgbClr val="002060"/>
                </a:solidFill>
                <a:latin typeface="Arial,Bold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,Bold"/>
              </a:rPr>
              <a:t>спільнота</a:t>
            </a:r>
            <a:r>
              <a:rPr lang="en-US" b="1" dirty="0">
                <a:solidFill>
                  <a:srgbClr val="002060"/>
                </a:solidFill>
                <a:latin typeface="Arial,Bold"/>
              </a:rPr>
              <a:t> «English box for kids and their teachers»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https://www.facebook.com/groups/774406250046212 -</a:t>
            </a:r>
          </a:p>
          <a:p>
            <a:r>
              <a:rPr lang="ru-RU" b="1" dirty="0" err="1">
                <a:solidFill>
                  <a:srgbClr val="002060"/>
                </a:solidFill>
                <a:latin typeface="Arial,Bold"/>
              </a:rPr>
              <a:t>Музична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скринька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дошкілля</a:t>
            </a:r>
            <a:r>
              <a:rPr lang="ru-RU" b="1" dirty="0">
                <a:solidFill>
                  <a:srgbClr val="002060"/>
                </a:solidFill>
                <a:latin typeface="Arial,Bold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,Bold"/>
              </a:rPr>
              <a:t>Хмельниччини</a:t>
            </a:r>
            <a:endParaRPr lang="ru-RU" b="1" dirty="0">
              <a:solidFill>
                <a:srgbClr val="002060"/>
              </a:solidFill>
              <a:latin typeface="Arial,Bold"/>
            </a:endParaRP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https://www.facebook.com/groups/1072089190262434</a:t>
            </a:r>
          </a:p>
          <a:p>
            <a:r>
              <a:rPr lang="uk-UA" b="1" dirty="0">
                <a:solidFill>
                  <a:srgbClr val="002060"/>
                </a:solidFill>
                <a:latin typeface="Arial,Bold"/>
              </a:rPr>
              <a:t>Спортивні намистинки для </a:t>
            </a:r>
            <a:r>
              <a:rPr lang="uk-UA" b="1" dirty="0" err="1">
                <a:solidFill>
                  <a:srgbClr val="002060"/>
                </a:solidFill>
                <a:latin typeface="Arial,Bold"/>
              </a:rPr>
              <a:t>дошкілля</a:t>
            </a:r>
            <a:endParaRPr lang="uk-UA" b="1" dirty="0">
              <a:solidFill>
                <a:srgbClr val="002060"/>
              </a:solidFill>
              <a:latin typeface="Arial,Bold"/>
            </a:endParaRPr>
          </a:p>
          <a:p>
            <a:r>
              <a:rPr lang="uk-UA" b="1" dirty="0">
                <a:solidFill>
                  <a:srgbClr val="002060"/>
                </a:solidFill>
                <a:latin typeface="Arial,Bold"/>
              </a:rPr>
              <a:t>Хмельниччини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https://www.facebook.com/groups/4866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238" y="707991"/>
            <a:ext cx="889875" cy="10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12019025" cy="3701142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https://mon.gov.ua/ua/news/za-pidtrimki-mon-osvitoriya-ta-yunisef-zapustili-portal-pro-navchannya-pidchas-</a:t>
            </a:r>
            <a:b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vijni</a:t>
            </a:r>
            <a: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uk-UA" sz="18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За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підтримки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Міністерства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освіти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і науки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України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«</a:t>
            </a:r>
            <a:r>
              <a:rPr lang="ru-RU" sz="1800" dirty="0" err="1" smtClean="0">
                <a:solidFill>
                  <a:srgbClr val="00259B"/>
                </a:solidFill>
                <a:latin typeface="Arial" panose="020B0604020202020204" pitchFamily="34" charset="0"/>
              </a:rPr>
              <a:t>Освіторія</a:t>
            </a:r>
            <a: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  <a:t>» у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партнерстві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Дитячим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фондом ООН (ЮНІСЕФ) створили</a:t>
            </a:r>
            <a:b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платформу про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навчання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під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час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війни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9A9A"/>
                </a:solidFill>
                <a:latin typeface="Arial" panose="020B0604020202020204" pitchFamily="34" charset="0"/>
              </a:rPr>
              <a:t>osvitanow.org</a:t>
            </a:r>
            <a: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  <a:t>. Вона 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є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безкоштовною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і регулярно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оновлюється</a:t>
            </a:r>
            <a: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  <a:t>.</a:t>
            </a:r>
            <a:b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  <a:t> На </a:t>
            </a:r>
            <a:r>
              <a:rPr lang="ru-RU" sz="1800" dirty="0" err="1" smtClean="0">
                <a:solidFill>
                  <a:srgbClr val="00259B"/>
                </a:solidFill>
                <a:latin typeface="Arial" panose="020B0604020202020204" pitchFamily="34" charset="0"/>
              </a:rPr>
              <a:t>платформі</a:t>
            </a:r>
            <a: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можна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знайти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таку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інформацію</a:t>
            </a:r>
            <a: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  <a:t>:</a:t>
            </a:r>
            <a:b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  <a:t> •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особливості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трудових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відносин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під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час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воєнного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стану;</a:t>
            </a:r>
            <a:b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  <a:t> як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працювати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вчителям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тимчасово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59B"/>
                </a:solidFill>
                <a:latin typeface="Arial" panose="020B0604020202020204" pitchFamily="34" charset="0"/>
              </a:rPr>
              <a:t>окупованих</a:t>
            </a:r>
            <a:r>
              <a:rPr lang="ru-RU" sz="1800" dirty="0" smtClean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uk-UA" sz="1800" dirty="0" smtClean="0">
                <a:solidFill>
                  <a:srgbClr val="00259B"/>
                </a:solidFill>
                <a:latin typeface="Arial" panose="020B0604020202020204" pitchFamily="34" charset="0"/>
              </a:rPr>
              <a:t>територіях</a:t>
            </a:r>
            <a:r>
              <a:rPr lang="uk-UA" sz="1800" dirty="0">
                <a:solidFill>
                  <a:srgbClr val="00259B"/>
                </a:solidFill>
                <a:latin typeface="Arial" panose="020B0604020202020204" pitchFamily="34" charset="0"/>
              </a:rPr>
              <a:t>;</a:t>
            </a:r>
            <a:br>
              <a:rPr lang="uk-UA" sz="1800" dirty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•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інструменти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для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організації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навчання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під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час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війни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;</a:t>
            </a:r>
            <a:b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uk-UA" sz="1800" dirty="0">
                <a:solidFill>
                  <a:srgbClr val="00259B"/>
                </a:solidFill>
                <a:latin typeface="Arial" panose="020B0604020202020204" pitchFamily="34" charset="0"/>
              </a:rPr>
              <a:t>•актуальні вакансії;</a:t>
            </a:r>
            <a:br>
              <a:rPr lang="uk-UA" sz="1800" dirty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•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перелік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можливостей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щодо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дистанційного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59B"/>
                </a:solidFill>
                <a:latin typeface="Arial" panose="020B0604020202020204" pitchFamily="34" charset="0"/>
              </a:rPr>
              <a:t>навчання</a:t>
            </a:r>
            <a:r>
              <a:rPr lang="ru-RU" sz="1800" dirty="0">
                <a:solidFill>
                  <a:srgbClr val="00259B"/>
                </a:solidFill>
                <a:latin typeface="Arial" panose="020B0604020202020204" pitchFamily="34" charset="0"/>
              </a:rPr>
              <a:t>.</a:t>
            </a:r>
            <a:endParaRPr lang="uk-UA" sz="1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4005942"/>
            <a:ext cx="5375336" cy="2852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07" y="4005942"/>
            <a:ext cx="6469518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1"/>
            <a:ext cx="8751488" cy="1930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Освітній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процес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 у закладах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дошкільної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  <a:t>освіти</a:t>
            </a:r>
            <a:b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  <a:t>має будуватися</a:t>
            </a:r>
            <a:b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  <a:t>на основі </a:t>
            </a:r>
            <a:r>
              <a:rPr lang="uk-UA" sz="2400" b="1" dirty="0">
                <a:solidFill>
                  <a:srgbClr val="002060"/>
                </a:solidFill>
                <a:latin typeface="Arial,Bold"/>
              </a:rPr>
              <a:t>нормативних документів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0" y="2160589"/>
            <a:ext cx="8490231" cy="4283754"/>
          </a:xfrm>
        </p:spPr>
        <p:txBody>
          <a:bodyPr/>
          <a:lstStyle/>
          <a:p>
            <a:r>
              <a:rPr lang="uk-UA" sz="2800" dirty="0"/>
              <a:t>Введення в Україні воєнного </a:t>
            </a:r>
            <a:r>
              <a:rPr lang="uk-UA" sz="2800" dirty="0" smtClean="0"/>
              <a:t>стану позначається </a:t>
            </a:r>
            <a:r>
              <a:rPr lang="uk-UA" sz="2800" dirty="0"/>
              <a:t>на всіх сферах людського </a:t>
            </a:r>
            <a:r>
              <a:rPr lang="uk-UA" sz="2800" dirty="0" smtClean="0"/>
              <a:t>життя. Особливих </a:t>
            </a:r>
            <a:r>
              <a:rPr lang="uk-UA" sz="2800" dirty="0"/>
              <a:t>змін зазнає освітня галузь, </a:t>
            </a:r>
            <a:r>
              <a:rPr lang="uk-UA" sz="2800" dirty="0" smtClean="0"/>
              <a:t>зокрема дошкільна</a:t>
            </a:r>
            <a:r>
              <a:rPr lang="uk-UA" sz="2800" dirty="0"/>
              <a:t>. Чимало закладів дошкільної </a:t>
            </a:r>
            <a:r>
              <a:rPr lang="uk-UA" sz="2800" dirty="0" smtClean="0"/>
              <a:t>освіти (далі </a:t>
            </a:r>
            <a:r>
              <a:rPr lang="uk-UA" sz="2800" dirty="0"/>
              <a:t>— ЗДО) не працюють, деякі — </a:t>
            </a:r>
            <a:r>
              <a:rPr lang="uk-UA" sz="2800" dirty="0" smtClean="0"/>
              <a:t>приймають тимчасово </a:t>
            </a:r>
            <a:r>
              <a:rPr lang="uk-UA" sz="2800" dirty="0"/>
              <a:t>переміщених осіб, </a:t>
            </a:r>
            <a:r>
              <a:rPr lang="uk-UA" sz="2800" dirty="0" smtClean="0"/>
              <a:t>організовують освітній </a:t>
            </a:r>
            <a:r>
              <a:rPr lang="uk-UA" sz="2800" dirty="0"/>
              <a:t>процес дистанційно, </a:t>
            </a:r>
            <a:r>
              <a:rPr lang="uk-UA" sz="2800" dirty="0" smtClean="0"/>
              <a:t>консультують батьків </a:t>
            </a:r>
            <a:r>
              <a:rPr lang="uk-UA" sz="2800" dirty="0"/>
              <a:t>тощо. Є заклади, які працюють </a:t>
            </a:r>
            <a:r>
              <a:rPr lang="uk-UA" sz="2800" dirty="0" smtClean="0"/>
              <a:t>у звичному </a:t>
            </a:r>
            <a:r>
              <a:rPr lang="uk-UA" sz="2800" dirty="0"/>
              <a:t>режимі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6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1081657" cy="52251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>
                <a:solidFill>
                  <a:srgbClr val="00259B"/>
                </a:solidFill>
                <a:latin typeface="Arial,Bold"/>
              </a:rPr>
              <a:t>Законотворче</a:t>
            </a:r>
            <a:r>
              <a:rPr lang="ru-RU" sz="1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1800" b="1" dirty="0" err="1">
                <a:solidFill>
                  <a:srgbClr val="00259B"/>
                </a:solidFill>
                <a:latin typeface="Arial,Bold"/>
              </a:rPr>
              <a:t>реагування</a:t>
            </a:r>
            <a:r>
              <a:rPr lang="ru-RU" sz="1800" b="1" dirty="0">
                <a:solidFill>
                  <a:srgbClr val="00259B"/>
                </a:solidFill>
                <a:latin typeface="Arial,Bold"/>
              </a:rPr>
              <a:t> на </a:t>
            </a:r>
            <a:r>
              <a:rPr lang="ru-RU" sz="1800" b="1" dirty="0" err="1">
                <a:solidFill>
                  <a:srgbClr val="00259B"/>
                </a:solidFill>
                <a:latin typeface="Arial,Bold"/>
              </a:rPr>
              <a:t>освітні</a:t>
            </a:r>
            <a:r>
              <a:rPr lang="ru-RU" sz="1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1800" b="1" dirty="0" err="1" smtClean="0">
                <a:solidFill>
                  <a:srgbClr val="00259B"/>
                </a:solidFill>
                <a:latin typeface="Arial,Bold"/>
              </a:rPr>
              <a:t>виклики</a:t>
            </a:r>
            <a:r>
              <a:rPr lang="ru-RU" sz="1800" b="1" dirty="0" smtClean="0">
                <a:solidFill>
                  <a:srgbClr val="00259B"/>
                </a:solidFill>
                <a:latin typeface="Arial" panose="020B0604020202020204" pitchFamily="34" charset="0"/>
              </a:rPr>
              <a:t>, </a:t>
            </a:r>
            <a:r>
              <a:rPr lang="ru-RU" sz="1800" b="1" dirty="0" err="1" smtClean="0">
                <a:solidFill>
                  <a:srgbClr val="00259B"/>
                </a:solidFill>
                <a:latin typeface="Arial,Bold"/>
              </a:rPr>
              <a:t>що</a:t>
            </a:r>
            <a:r>
              <a:rPr lang="ru-RU" sz="1800" b="1" dirty="0" smtClean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1800" b="1" dirty="0" err="1">
                <a:solidFill>
                  <a:srgbClr val="00259B"/>
                </a:solidFill>
                <a:latin typeface="Arial,Bold"/>
              </a:rPr>
              <a:t>постають</a:t>
            </a:r>
            <a:r>
              <a:rPr lang="ru-RU" sz="1800" b="1" dirty="0">
                <a:solidFill>
                  <a:srgbClr val="00259B"/>
                </a:solidFill>
                <a:latin typeface="Arial,Bold"/>
              </a:rPr>
              <a:t> в </a:t>
            </a:r>
            <a:r>
              <a:rPr lang="ru-RU" sz="1800" b="1" dirty="0" err="1">
                <a:solidFill>
                  <a:srgbClr val="00259B"/>
                </a:solidFill>
                <a:latin typeface="Arial,Bold"/>
              </a:rPr>
              <a:t>умовах</a:t>
            </a:r>
            <a:r>
              <a:rPr lang="ru-RU" sz="18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1800" b="1" dirty="0" err="1">
                <a:solidFill>
                  <a:srgbClr val="00259B"/>
                </a:solidFill>
                <a:latin typeface="Arial,Bold"/>
              </a:rPr>
              <a:t>воєнного</a:t>
            </a:r>
            <a:r>
              <a:rPr lang="ru-RU" sz="1800" b="1" dirty="0">
                <a:solidFill>
                  <a:srgbClr val="00259B"/>
                </a:solidFill>
                <a:latin typeface="Arial,Bold"/>
              </a:rPr>
              <a:t> стану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22514"/>
            <a:ext cx="10406743" cy="633548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стану» 20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Закону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57-1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підготуватись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Хрестоматія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―Моя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‖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ЮНІСЕФ «Як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комікс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1081657" cy="500743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rgbClr val="00259B"/>
                </a:solidFill>
                <a:latin typeface="Arial,Bold"/>
              </a:rPr>
              <a:t>Законотворче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259B"/>
                </a:solidFill>
                <a:latin typeface="Arial,Bold"/>
              </a:rPr>
              <a:t>реагування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> на </a:t>
            </a:r>
            <a:r>
              <a:rPr lang="ru-RU" sz="2000" b="1" dirty="0" err="1">
                <a:solidFill>
                  <a:srgbClr val="00259B"/>
                </a:solidFill>
                <a:latin typeface="Arial,Bold"/>
              </a:rPr>
              <a:t>освітні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000" b="1" dirty="0" err="1" smtClean="0">
                <a:solidFill>
                  <a:srgbClr val="00259B"/>
                </a:solidFill>
                <a:latin typeface="Arial,Bold"/>
              </a:rPr>
              <a:t>виклики</a:t>
            </a:r>
            <a:r>
              <a:rPr lang="ru-RU" sz="2000" b="1" dirty="0" smtClean="0">
                <a:solidFill>
                  <a:srgbClr val="00259B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rgbClr val="00259B"/>
                </a:solidFill>
                <a:latin typeface="Arial,Bold"/>
              </a:rPr>
              <a:t>що</a:t>
            </a:r>
            <a:r>
              <a:rPr lang="ru-RU" sz="2000" b="1" dirty="0" smtClean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259B"/>
                </a:solidFill>
                <a:latin typeface="Arial,Bold"/>
              </a:rPr>
              <a:t>постають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> в </a:t>
            </a:r>
            <a:r>
              <a:rPr lang="ru-RU" sz="2000" b="1" dirty="0" err="1">
                <a:solidFill>
                  <a:srgbClr val="00259B"/>
                </a:solidFill>
                <a:latin typeface="Arial,Bold"/>
              </a:rPr>
              <a:t>умовах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000" b="1" dirty="0" err="1">
                <a:solidFill>
                  <a:srgbClr val="00259B"/>
                </a:solidFill>
                <a:latin typeface="Arial,Bold"/>
              </a:rPr>
              <a:t>воєнного</a:t>
            </a:r>
            <a:r>
              <a:rPr lang="ru-RU" sz="2000" b="1" dirty="0">
                <a:solidFill>
                  <a:srgbClr val="00259B"/>
                </a:solidFill>
                <a:latin typeface="Arial,Bold"/>
              </a:rPr>
              <a:t> стану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00743"/>
            <a:ext cx="10428515" cy="6357257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Закон України «Про організацію трудових відносин в умовах воєнного стану»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15.03.2022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2136-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№ /3475-22 від 17.03.2022 «Про зарахування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закладів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 освіти дітей із числа внутрішньо переміщених осіб».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Про забезпечення психологічного супроводу учасників освітнього процесу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 воєнного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 можна дізнатися з листа МОН № 1/3737-22 від 29.03.2022.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Питання організації освітнього процесу у закладах освіти регламентовано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листом МОН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1/3371-22 від 06.03.2022 «Про організацію освітнього процесу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 військових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дій».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 на основних позиціях, які варто враховувати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освітнього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 в закладах освіти у воєнний час.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Базовий компонент дошкільної освіти (2021), як стандарт дошкільної освіти,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актуальним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будь-який час. Він утверджує політику держави у галузі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 освіти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Заклади дошкільної освіти мають відповідати його вимогам і під час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 воєнного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68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572" y="195942"/>
            <a:ext cx="4774041" cy="62266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70113"/>
            <a:ext cx="65215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/>
              <a:t>Додаток 1</a:t>
            </a:r>
          </a:p>
          <a:p>
            <a:pPr algn="r"/>
            <a:r>
              <a:rPr lang="uk-UA" dirty="0" smtClean="0"/>
              <a:t>до листа МОН від __.04.2022 №</a:t>
            </a:r>
          </a:p>
          <a:p>
            <a:pPr algn="ctr"/>
            <a:r>
              <a:rPr lang="uk-UA" sz="2800" dirty="0" smtClean="0"/>
              <a:t>Методичні рекомендації</a:t>
            </a:r>
          </a:p>
          <a:p>
            <a:pPr algn="ctr"/>
            <a:r>
              <a:rPr lang="uk-UA" sz="2800" dirty="0" smtClean="0"/>
              <a:t>щодо здійснення освітньої діяльності</a:t>
            </a:r>
          </a:p>
          <a:p>
            <a:pPr algn="ctr"/>
            <a:r>
              <a:rPr lang="uk-UA" sz="2800" dirty="0" smtClean="0"/>
              <a:t>з питань дошкільної освіти на період дії правового режиму</a:t>
            </a:r>
          </a:p>
          <a:p>
            <a:pPr algn="ctr"/>
            <a:r>
              <a:rPr lang="uk-UA" sz="2800" dirty="0" smtClean="0"/>
              <a:t>воєнного стану</a:t>
            </a:r>
          </a:p>
          <a:p>
            <a:pPr algn="ctr"/>
            <a:r>
              <a:rPr lang="uk-UA" sz="2800" dirty="0" smtClean="0"/>
              <a:t>(для засновників закладів, науково-педагогічних працівників ІППО,</a:t>
            </a:r>
          </a:p>
          <a:p>
            <a:pPr algn="ctr"/>
            <a:r>
              <a:rPr lang="uk-UA" sz="2800" dirty="0" smtClean="0"/>
              <a:t>директорів та педагогічних працівників закладів дошкільної освіти)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461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1517086" cy="6662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u="sng" dirty="0">
                <a:solidFill>
                  <a:schemeClr val="tx1"/>
                </a:solidFill>
                <a:latin typeface="Arial,Bold"/>
              </a:rPr>
              <a:t>Методичні </a:t>
            </a:r>
            <a:r>
              <a:rPr lang="uk-UA" sz="2400" b="1" u="sng" dirty="0" smtClean="0">
                <a:solidFill>
                  <a:schemeClr val="tx1"/>
                </a:solidFill>
                <a:latin typeface="Arial,Bold"/>
              </a:rPr>
              <a:t>рекомендації містять </a:t>
            </a:r>
            <a:r>
              <a:rPr lang="uk-UA" sz="2400" b="1" u="sng" dirty="0">
                <a:solidFill>
                  <a:schemeClr val="tx1"/>
                </a:solidFill>
                <a:latin typeface="Arial,Bold"/>
              </a:rPr>
              <a:t>чотири розділи</a:t>
            </a:r>
            <a:r>
              <a:rPr lang="uk-UA" sz="2400" b="1" dirty="0">
                <a:solidFill>
                  <a:srgbClr val="00259B"/>
                </a:solidFill>
                <a:latin typeface="Arial" panose="020B0604020202020204" pitchFamily="34" charset="0"/>
              </a:rPr>
              <a:t>.</a:t>
            </a:r>
            <a:br>
              <a:rPr lang="uk-UA" sz="2400" b="1" dirty="0">
                <a:solidFill>
                  <a:srgbClr val="00259B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259B"/>
                </a:solidFill>
              </a:rPr>
              <a:t> 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У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першому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розділі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подано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інформацію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про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організацію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400" b="1" dirty="0">
                <a:solidFill>
                  <a:srgbClr val="00259B"/>
                </a:solidFill>
                <a:latin typeface="Arial,Bold"/>
              </a:rPr>
            </a:b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освітнього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процесу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в закладах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дошкільної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освіти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під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час</a:t>
            </a:r>
            <a:br>
              <a:rPr lang="ru-RU" sz="2400" b="1" dirty="0">
                <a:solidFill>
                  <a:srgbClr val="00259B"/>
                </a:solidFill>
                <a:latin typeface="Arial,Bold"/>
              </a:rPr>
            </a:b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дії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правового режиму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воєнного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стану (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очний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,</a:t>
            </a:r>
            <a:br>
              <a:rPr lang="ru-RU" sz="2400" b="1" dirty="0">
                <a:solidFill>
                  <a:srgbClr val="00259B"/>
                </a:solidFill>
                <a:latin typeface="Arial,Bold"/>
              </a:rPr>
            </a:br>
            <a:r>
              <a:rPr lang="uk-UA" sz="2400" b="1" dirty="0">
                <a:solidFill>
                  <a:srgbClr val="00259B"/>
                </a:solidFill>
                <a:latin typeface="Arial,Bold"/>
              </a:rPr>
              <a:t>дистанційний, змішаний).</a:t>
            </a:r>
            <a:br>
              <a:rPr lang="uk-UA" sz="2400" b="1" dirty="0">
                <a:solidFill>
                  <a:srgbClr val="00259B"/>
                </a:solidFill>
                <a:latin typeface="Arial,Bold"/>
              </a:rPr>
            </a:br>
            <a:r>
              <a:rPr lang="ru-RU" sz="2400" dirty="0">
                <a:solidFill>
                  <a:srgbClr val="00259B"/>
                </a:solidFill>
              </a:rPr>
              <a:t>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Із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другого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розділу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можна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дізнатися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про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організацію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400" b="1" dirty="0">
                <a:solidFill>
                  <a:srgbClr val="00259B"/>
                </a:solidFill>
                <a:latin typeface="Arial,Bold"/>
              </a:rPr>
            </a:b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освітнього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процесу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на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всіх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рівнях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освіти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.</a:t>
            </a:r>
            <a:br>
              <a:rPr lang="ru-RU" sz="2400" b="1" dirty="0">
                <a:solidFill>
                  <a:srgbClr val="00259B"/>
                </a:solidFill>
                <a:latin typeface="Arial,Bold"/>
              </a:rPr>
            </a:br>
            <a:r>
              <a:rPr lang="ru-RU" sz="2400" dirty="0">
                <a:solidFill>
                  <a:srgbClr val="00259B"/>
                </a:solidFill>
              </a:rPr>
              <a:t>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Третій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розділ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містить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рекомендації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щодо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участі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інститутів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400" b="1" dirty="0">
                <a:solidFill>
                  <a:srgbClr val="00259B"/>
                </a:solidFill>
                <a:latin typeface="Arial,Bold"/>
              </a:rPr>
            </a:br>
            <a:r>
              <a:rPr lang="uk-UA" sz="2400" b="1" dirty="0">
                <a:solidFill>
                  <a:srgbClr val="00259B"/>
                </a:solidFill>
                <a:latin typeface="Arial,Bold"/>
              </a:rPr>
              <a:t>післядипломної педагогічної освіти, керівників,</a:t>
            </a:r>
            <a:br>
              <a:rPr lang="uk-UA" sz="2400" b="1" dirty="0">
                <a:solidFill>
                  <a:srgbClr val="00259B"/>
                </a:solidFill>
                <a:latin typeface="Arial,Bold"/>
              </a:rPr>
            </a:b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вихователів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та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батьків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у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забезпеченні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якості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дошкільної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400" b="1" dirty="0">
                <a:solidFill>
                  <a:srgbClr val="00259B"/>
                </a:solidFill>
                <a:latin typeface="Arial,Bold"/>
              </a:rPr>
            </a:br>
            <a:r>
              <a:rPr lang="uk-UA" sz="2400" b="1" dirty="0">
                <a:solidFill>
                  <a:srgbClr val="00259B"/>
                </a:solidFill>
                <a:latin typeface="Arial,Bold"/>
              </a:rPr>
              <a:t>освіти в умовах війни.</a:t>
            </a:r>
            <a:br>
              <a:rPr lang="uk-UA" sz="2400" b="1" dirty="0">
                <a:solidFill>
                  <a:srgbClr val="00259B"/>
                </a:solidFill>
                <a:latin typeface="Arial,Bold"/>
              </a:rPr>
            </a:br>
            <a:r>
              <a:rPr lang="ru-RU" sz="2400" dirty="0">
                <a:solidFill>
                  <a:srgbClr val="00259B"/>
                </a:solidFill>
              </a:rPr>
              <a:t> 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У четвертому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розділі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систематизовано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корисні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покликання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400" b="1" dirty="0">
                <a:solidFill>
                  <a:srgbClr val="00259B"/>
                </a:solidFill>
                <a:latin typeface="Arial,Bold"/>
              </a:rPr>
            </a:br>
            <a:r>
              <a:rPr lang="ru-RU" sz="2400" b="1" dirty="0">
                <a:solidFill>
                  <a:srgbClr val="00259B"/>
                </a:solidFill>
                <a:latin typeface="Arial,Bold"/>
              </a:rPr>
              <a:t>для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педагогів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,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батьків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щодо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роботи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з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дітьми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rgbClr val="00259B"/>
                </a:solidFill>
                <a:latin typeface="Arial,Bold"/>
              </a:rPr>
              <a:t>дошкільного</a:t>
            </a:r>
            <a:r>
              <a:rPr lang="ru-RU" sz="24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ru-RU" sz="2400" b="1" dirty="0">
                <a:solidFill>
                  <a:srgbClr val="00259B"/>
                </a:solidFill>
                <a:latin typeface="Arial,Bold"/>
              </a:rPr>
            </a:br>
            <a:r>
              <a:rPr lang="uk-UA" sz="2400" b="1" dirty="0">
                <a:solidFill>
                  <a:srgbClr val="00259B"/>
                </a:solidFill>
                <a:latin typeface="Arial,Bold"/>
              </a:rPr>
              <a:t>віку у воєнний час</a:t>
            </a:r>
            <a:r>
              <a:rPr lang="uk-UA" sz="2400" b="1" dirty="0" smtClean="0">
                <a:solidFill>
                  <a:srgbClr val="00259B"/>
                </a:solidFill>
                <a:latin typeface="Arial,Bold"/>
              </a:rPr>
              <a:t>.</a:t>
            </a:r>
            <a:br>
              <a:rPr lang="uk-UA" sz="2400" b="1" dirty="0" smtClean="0">
                <a:solidFill>
                  <a:srgbClr val="00259B"/>
                </a:solidFill>
                <a:latin typeface="Arial,Bold"/>
              </a:rPr>
            </a:br>
            <a:r>
              <a:rPr lang="uk-UA" sz="2400" b="1" dirty="0">
                <a:solidFill>
                  <a:schemeClr val="tx1"/>
                </a:solidFill>
                <a:latin typeface="Arial,Bold"/>
              </a:rPr>
              <a:t>Про забезпечення </a:t>
            </a:r>
            <a:r>
              <a:rPr lang="uk-UA" sz="2400" b="1" dirty="0" smtClean="0">
                <a:solidFill>
                  <a:schemeClr val="tx1"/>
                </a:solidFill>
                <a:latin typeface="Arial,Bold"/>
              </a:rPr>
              <a:t>психологічного супроводу </a:t>
            </a:r>
            <a:r>
              <a:rPr lang="uk-UA" sz="2400" b="1" dirty="0">
                <a:solidFill>
                  <a:schemeClr val="tx1"/>
                </a:solidFill>
                <a:latin typeface="Arial,Bold"/>
              </a:rPr>
              <a:t>учасників </a:t>
            </a:r>
            <a:r>
              <a:rPr lang="uk-UA" sz="2400" b="1" dirty="0" smtClean="0">
                <a:solidFill>
                  <a:schemeClr val="tx1"/>
                </a:solidFill>
                <a:latin typeface="Arial,Bold"/>
              </a:rPr>
              <a:t>освітнього </a:t>
            </a:r>
            <a:r>
              <a:rPr lang="ru-RU" sz="2400" b="1" dirty="0" err="1" smtClean="0">
                <a:solidFill>
                  <a:schemeClr val="tx1"/>
                </a:solidFill>
                <a:latin typeface="Arial,Bold"/>
              </a:rPr>
              <a:t>процесу</a:t>
            </a:r>
            <a:r>
              <a:rPr lang="ru-RU" sz="2400" b="1" dirty="0" smtClean="0">
                <a:solidFill>
                  <a:schemeClr val="tx1"/>
                </a:solidFill>
                <a:latin typeface="Arial,Bold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,Bold"/>
              </a:rPr>
              <a:t>в </a:t>
            </a:r>
            <a:r>
              <a:rPr lang="ru-RU" sz="2400" b="1" dirty="0" err="1">
                <a:solidFill>
                  <a:schemeClr val="tx1"/>
                </a:solidFill>
                <a:latin typeface="Arial,Bold"/>
              </a:rPr>
              <a:t>умовах</a:t>
            </a:r>
            <a:r>
              <a:rPr lang="ru-RU" sz="2400" b="1" dirty="0">
                <a:solidFill>
                  <a:schemeClr val="tx1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,Bold"/>
              </a:rPr>
              <a:t>воєнного</a:t>
            </a:r>
            <a:r>
              <a:rPr lang="ru-RU" sz="2400" b="1" dirty="0">
                <a:solidFill>
                  <a:schemeClr val="tx1"/>
                </a:solidFill>
                <a:latin typeface="Arial,Bold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,Bold"/>
              </a:rPr>
              <a:t>стану </a:t>
            </a:r>
            <a:r>
              <a:rPr lang="ru-RU" sz="2400" b="1" dirty="0" err="1" smtClean="0">
                <a:solidFill>
                  <a:schemeClr val="tx1"/>
                </a:solidFill>
                <a:latin typeface="Arial,Bold"/>
              </a:rPr>
              <a:t>можна</a:t>
            </a:r>
            <a:r>
              <a:rPr lang="ru-RU" sz="2400" b="1" dirty="0" smtClean="0">
                <a:solidFill>
                  <a:schemeClr val="tx1"/>
                </a:solidFill>
                <a:latin typeface="Arial,Bold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,Bold"/>
              </a:rPr>
              <a:t>дізнатися</a:t>
            </a:r>
            <a:r>
              <a:rPr lang="ru-RU" sz="2400" b="1" dirty="0">
                <a:solidFill>
                  <a:schemeClr val="tx1"/>
                </a:solidFill>
                <a:latin typeface="Arial,Bold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,Bold"/>
              </a:rPr>
              <a:t>з</a:t>
            </a:r>
            <a:br>
              <a:rPr lang="ru-RU" sz="2400" b="1" dirty="0" smtClean="0">
                <a:solidFill>
                  <a:schemeClr val="tx1"/>
                </a:solidFill>
                <a:latin typeface="Arial,Bold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,Bold"/>
              </a:rPr>
              <a:t> </a:t>
            </a:r>
            <a:r>
              <a:rPr lang="ru-RU" sz="2400" b="1" dirty="0">
                <a:solidFill>
                  <a:srgbClr val="C10000"/>
                </a:solidFill>
                <a:latin typeface="Arial,Bold"/>
              </a:rPr>
              <a:t>листа МОН </a:t>
            </a:r>
            <a:r>
              <a:rPr lang="ru-RU" sz="2400" b="1" dirty="0" smtClean="0">
                <a:solidFill>
                  <a:srgbClr val="C10000"/>
                </a:solidFill>
                <a:latin typeface="Arial,Bold"/>
              </a:rPr>
              <a:t>№</a:t>
            </a:r>
            <a:r>
              <a:rPr lang="uk-UA" sz="2400" b="1" dirty="0" smtClean="0">
                <a:solidFill>
                  <a:srgbClr val="C10000"/>
                </a:solidFill>
                <a:latin typeface="Arial" panose="020B0604020202020204" pitchFamily="34" charset="0"/>
              </a:rPr>
              <a:t>1/3737-22 </a:t>
            </a:r>
            <a:r>
              <a:rPr lang="uk-UA" sz="2400" b="1" dirty="0">
                <a:solidFill>
                  <a:srgbClr val="C10000"/>
                </a:solidFill>
                <a:latin typeface="Arial,Bold"/>
              </a:rPr>
              <a:t>від </a:t>
            </a:r>
            <a:r>
              <a:rPr lang="uk-UA" sz="2400" b="1" dirty="0">
                <a:solidFill>
                  <a:srgbClr val="C10000"/>
                </a:solidFill>
                <a:latin typeface="Arial" panose="020B0604020202020204" pitchFamily="34" charset="0"/>
              </a:rPr>
              <a:t>29.03.2022.</a:t>
            </a:r>
            <a:r>
              <a:rPr lang="uk-UA" sz="24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uk-UA" sz="2400" b="1" dirty="0">
                <a:solidFill>
                  <a:srgbClr val="00259B"/>
                </a:solidFill>
                <a:latin typeface="Arial,Bold"/>
              </a:rPr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850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274003" cy="137160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rgbClr val="00259B"/>
                </a:solidFill>
                <a:latin typeface="Arial,Bold"/>
              </a:rPr>
              <a:t>Питання організації </a:t>
            </a:r>
            <a:r>
              <a:rPr lang="uk-UA" sz="2000" b="1" dirty="0" smtClean="0">
                <a:solidFill>
                  <a:srgbClr val="00259B"/>
                </a:solidFill>
                <a:latin typeface="Arial,Bold"/>
              </a:rPr>
              <a:t>освітнього процесу </a:t>
            </a:r>
            <a:r>
              <a:rPr lang="uk-UA" sz="2000" b="1" dirty="0">
                <a:solidFill>
                  <a:srgbClr val="00259B"/>
                </a:solidFill>
                <a:latin typeface="Arial,Bold"/>
              </a:rPr>
              <a:t>у закладах </a:t>
            </a:r>
            <a:r>
              <a:rPr lang="uk-UA" sz="2000" b="1" dirty="0" smtClean="0">
                <a:solidFill>
                  <a:srgbClr val="00259B"/>
                </a:solidFill>
                <a:latin typeface="Arial,Bold"/>
              </a:rPr>
              <a:t>освіти регламентовано</a:t>
            </a:r>
            <a:r>
              <a:rPr lang="uk-UA" sz="2000" b="1" dirty="0">
                <a:solidFill>
                  <a:srgbClr val="00259B"/>
                </a:solidFill>
                <a:latin typeface="Arial,Bold"/>
              </a:rPr>
              <a:t/>
            </a:r>
            <a:br>
              <a:rPr lang="uk-UA" sz="2000" b="1" dirty="0">
                <a:solidFill>
                  <a:srgbClr val="00259B"/>
                </a:solidFill>
                <a:latin typeface="Arial,Bold"/>
              </a:rPr>
            </a:br>
            <a:r>
              <a:rPr lang="uk-UA" sz="2000" b="1" dirty="0">
                <a:solidFill>
                  <a:srgbClr val="C10000"/>
                </a:solidFill>
                <a:latin typeface="Arial,Bold"/>
              </a:rPr>
              <a:t>листом МОН № 1/3371</a:t>
            </a:r>
            <a:r>
              <a:rPr lang="uk-UA" sz="2000" b="1" dirty="0">
                <a:solidFill>
                  <a:srgbClr val="C10000"/>
                </a:solidFill>
                <a:latin typeface="Arial" panose="020B0604020202020204" pitchFamily="34" charset="0"/>
              </a:rPr>
              <a:t>-22 </a:t>
            </a:r>
            <a:r>
              <a:rPr lang="uk-UA" sz="2000" b="1" dirty="0" smtClean="0">
                <a:solidFill>
                  <a:srgbClr val="C10000"/>
                </a:solidFill>
                <a:latin typeface="Arial,Bold"/>
              </a:rPr>
              <a:t>від 06.03.2022 </a:t>
            </a:r>
            <a:r>
              <a:rPr lang="uk-UA" sz="2000" b="1" dirty="0">
                <a:solidFill>
                  <a:srgbClr val="C10000"/>
                </a:solidFill>
                <a:latin typeface="Arial,Bold"/>
              </a:rPr>
              <a:t>«Про </a:t>
            </a:r>
            <a:r>
              <a:rPr lang="uk-UA" sz="2000" b="1" dirty="0" smtClean="0">
                <a:solidFill>
                  <a:srgbClr val="C10000"/>
                </a:solidFill>
                <a:latin typeface="Arial,Bold"/>
              </a:rPr>
              <a:t>організацію освітнього </a:t>
            </a:r>
            <a:r>
              <a:rPr lang="uk-UA" sz="2000" b="1" dirty="0">
                <a:solidFill>
                  <a:srgbClr val="C10000"/>
                </a:solidFill>
                <a:latin typeface="Arial,Bold"/>
              </a:rPr>
              <a:t>процесу </a:t>
            </a:r>
            <a:r>
              <a:rPr lang="uk-UA" sz="2000" b="1" dirty="0" smtClean="0">
                <a:solidFill>
                  <a:srgbClr val="C10000"/>
                </a:solidFill>
                <a:latin typeface="Arial,Bold"/>
              </a:rPr>
              <a:t>в умовах </a:t>
            </a:r>
            <a:r>
              <a:rPr lang="uk-UA" sz="2000" b="1" dirty="0">
                <a:solidFill>
                  <a:srgbClr val="C10000"/>
                </a:solidFill>
                <a:latin typeface="Arial,Bold"/>
              </a:rPr>
              <a:t>військових дій».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429" y="1567543"/>
            <a:ext cx="5987142" cy="50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174171"/>
            <a:ext cx="9622971" cy="148045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Акцентую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 на основних</a:t>
            </a:r>
            <a:b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позиціях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процесу в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закладах освіти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воєнний час.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1654628"/>
            <a:ext cx="9622971" cy="5203371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Базовий компонент дошкільної освіти (2021), як </a:t>
            </a:r>
            <a:r>
              <a:rPr lang="uk-UA" sz="3600" dirty="0" smtClean="0"/>
              <a:t>стандарт дошкільної </a:t>
            </a:r>
            <a:r>
              <a:rPr lang="uk-UA" sz="3600" dirty="0"/>
              <a:t>освіти, є актуальним у будь-який </a:t>
            </a:r>
            <a:r>
              <a:rPr lang="uk-UA" sz="3600" dirty="0" smtClean="0"/>
              <a:t>час. Він </a:t>
            </a:r>
            <a:r>
              <a:rPr lang="uk-UA" sz="3600" dirty="0"/>
              <a:t>утверджує політику держави у </a:t>
            </a:r>
            <a:r>
              <a:rPr lang="uk-UA" sz="3600" dirty="0" smtClean="0"/>
              <a:t>галузі дошкільної </a:t>
            </a:r>
            <a:r>
              <a:rPr lang="uk-UA" sz="3600" dirty="0"/>
              <a:t>освіти</a:t>
            </a:r>
            <a:r>
              <a:rPr lang="uk-UA" sz="3600" dirty="0" smtClean="0"/>
              <a:t>.</a:t>
            </a:r>
          </a:p>
          <a:p>
            <a:pPr algn="ctr"/>
            <a:r>
              <a:rPr lang="uk-UA" sz="3600" dirty="0" smtClean="0"/>
              <a:t> </a:t>
            </a:r>
            <a:r>
              <a:rPr lang="uk-UA" sz="3600" dirty="0"/>
              <a:t>Заклади дошкільної освіти </a:t>
            </a:r>
            <a:r>
              <a:rPr lang="uk-UA" sz="3600" dirty="0" smtClean="0"/>
              <a:t>мають відповідати </a:t>
            </a:r>
            <a:r>
              <a:rPr lang="uk-UA" sz="3600" dirty="0"/>
              <a:t>його вимогам і під час дії воєнного стану.</a:t>
            </a:r>
          </a:p>
        </p:txBody>
      </p:sp>
    </p:spTree>
    <p:extLst>
      <p:ext uri="{BB962C8B-B14F-4D97-AF65-F5344CB8AC3E}">
        <p14:creationId xmlns:p14="http://schemas.microsoft.com/office/powerpoint/2010/main" val="13555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855</Words>
  <Application>Microsoft Office PowerPoint</Application>
  <PresentationFormat>Широкоэкранный</PresentationFormat>
  <Paragraphs>72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Arial,Bold</vt:lpstr>
      <vt:lpstr>Times New Roman</vt:lpstr>
      <vt:lpstr>Trebuchet MS</vt:lpstr>
      <vt:lpstr>Wingdings 3</vt:lpstr>
      <vt:lpstr>Грань</vt:lpstr>
      <vt:lpstr>Нормативні документи, які регламентують освітній процес в закладі дошкільної освіти в сучасних реаліях</vt:lpstr>
      <vt:lpstr>Розглянемо Нормативні документи, які регламентують початок і перебіг освітнього процесу в закладі дошкільної освіти в умовах воєнного стану з метою удосконалення професійної, теоретичної та практичної підготовки щодо обізнаності та застосуванні нормативних документів, які регламентують освітній процес в закладі дошкільної освіти</vt:lpstr>
      <vt:lpstr>Освітній процес у закладах дошкільної освіти має будуватися на основі нормативних документів.</vt:lpstr>
      <vt:lpstr>Законотворче реагування на освітні виклики, що постають в умовах воєнного стану</vt:lpstr>
      <vt:lpstr>Законотворче реагування на освітні виклики, що постають в умовах воєнного стану</vt:lpstr>
      <vt:lpstr>Презентация PowerPoint</vt:lpstr>
      <vt:lpstr>Методичні рекомендації містять чотири розділи.  У першому розділі подано інформацію про організацію освітнього процесу в закладах дошкільної освіти під час дії правового режиму воєнного стану (очний, дистанційний, змішаний).  Із другого розділу можна дізнатися про організацію освітнього процесу на всіх рівнях освіти.  Третій розділ містить рекомендації щодо участі інститутів післядипломної педагогічної освіти, керівників, вихователів та батьків у забезпеченні якості дошкільної освіти в умовах війни.  У четвертому розділі систематизовано корисні покликання для педагогів, батьків щодо роботи з дітьми дошкільного віку у воєнний час. Про забезпечення психологічного супроводу учасників освітнього процесу в умовах воєнного стану можна дізнатися з  листа МОН №1/3737-22 від 29.03.2022. </vt:lpstr>
      <vt:lpstr>Питання організації освітнього процесу у закладах освіти регламентовано листом МОН № 1/3371-22 від 06.03.2022 «Про організацію освітнього процесу в умовах військових дій».</vt:lpstr>
      <vt:lpstr>Акцентую увагу на основних позиціях, які варто враховувати в організації освітнього процесу в закладах освіти у воєнний час.</vt:lpstr>
      <vt:lpstr>Наскрізними в організації освітнього процесу з дітьми будь-якої вікової групи мають бути такі ідеї та теорії:  - ідеї гуманістичної педагогіки, спрямовані на гуманне ставлення до дитини; - теорія природовідповідності, за якою у дитини треба розвивати задатки та здібності, зберігаючи її природу; - ідеї про патріотичне і громадянське виховання, використання казки та гри у гармонійному розвитку особистості; - ідея солідарної відповідальності держави, громади, родини, фахівців педагогічної освіти й інших професій, причетних до піклування, догляду та розвитку дітей раннього і дошкільного віку.</vt:lpstr>
      <vt:lpstr>З-поміж актуальних питань в умовах воєнного стану найважливішими є такі: - організація психологічної, методичної підтримки педагогічних працівників; - підтримка дітей та батьків у складних ситуаціях; - організація освітнього процесу з дітьми раннього та дошкільного віку; - налагодження зв’язків і підтримка педагогічного партнерства ЗДО з батьками вихованців, представниками територіальних громад; - надання різних видів психолого-педагогічної підтримки дітям, батькам; - здійснення психолого-педагогічного супроводу дітей, зокрема й з особливими освітніми потребами.</vt:lpstr>
      <vt:lpstr>Важливим завданням дошкільної освіти є консолідація зусиль влади, закладів освіти, громадськості з метою забезпечення необхідних умов для розвитку, освіти, повноцінної соціалізації дітей і створення безпечного освітнього середовища.  Постійний діалог між практиками, науковцями, засновниками ЗДО, представниками громад, державних органів дають змогу оцінити та визначити необхідні заходи в організації діяльності закладів у воєнний час та такі заходи, які будуть спрямовані на відродження дошкільної освіти у повоєнний період. Означені завдання мають реалізовуватися на різних рівнях.</vt:lpstr>
      <vt:lpstr>На державному рівні цей процес забезпечується своєчасним та миттєвим законотворчим реагуванням на освітні виклики, що постають в умовах воєнного стану. Зокрема, 20 березня 2022 року набув чинності Закон України «Про внесення змін до деяких законів України щодо державних гарантій в умовах воєнного стану, надзвичайної ситуації або надзвичайного стану». Він створює умови для відновлення якісного та безпечного освітнього процесу в умовах воєнного стану. Державні гарантії педагогічним і науково-педагогічним працівникам визначає нова стаття 57-1 Закону України «Про освіту».</vt:lpstr>
      <vt:lpstr>file:///D:/WinUsers/%D0%9F%D0%BE%D0%BB%D0% B8%D0%BD%D0%B0/Downloads/62e3b92e7f6319548 49654.pdf</vt:lpstr>
      <vt:lpstr>Державною службою України з надзвичайних ситуацій розроблено методичні рекомендації «Пам’ятка засновника (керівника) закладу освіти щодо організації створення фонду захисних споруд цивільного захисту та організації укриття у ньому здобувачів освіти та персоналу». Відповідно до законодавства, насамперед Кодексу цивільного захисту України, завдання та обов'язки щодо організації створення фонду захисних споруд та організації укриття у ньому населення належать: 🟠 центральним органам виконавчої влади (стосовно персоналу апаратів та суб'єктів господарювання, що належать до сфери їх управління); 🟠 місцевим державним адміністраціям та органам місцевого самоврядування (щодо укриття населення на відповідних територіях); 🟠 суб'єктам господарювання (стосовно їх працівників).    Матеріал за посиланням: https://cutt.ly/YZgbyDs</vt:lpstr>
      <vt:lpstr>На сайті МОН у вільному доступі зібрано матеріали, з допомогою яких педагоги зможуть підготуватись до роботи, організувати освітній процес у нових умовах – «Сучасне дошкілля під крилами захисту».</vt:lpstr>
      <vt:lpstr>Відкрито дитячий онлайн-садок НУМО з відеозаняттями для дітей віком від 3 до 6 років (ЮНІСЕФ разом із МОН України). Всі випуски доступні до перегляду на YouTube-каналах МОН та ЮНІСЕФ і на платформі MEGOGO. Цей проєкт є платформою, на якій батьки та педагоги зможуть знайти розвивальні матеріали у відкритому доступі.</vt:lpstr>
      <vt:lpstr>Також для використання у роботі є корисними такі матеріали: - поради з надання першої психологічної допомоги людям, які пережили кризову подію; - поради від експертів ЮНІСЕФ «Як підтримати дітей у стресових ситуаціях»; - інформаційний комікс для дітей «Поради від захисника України»; - хрестоматія для дітей дошкільного віку ―Моя країна – Україна‖ з національно-патріотичного виховання.  Матеріали для дітей дошкільного віку постійно оновлюються та поповнюються на сайті МОН.</vt:lpstr>
      <vt:lpstr>Команда Міністерства освіти і науки додала нові матеріали до рубрики «Сучасне дошкілля під крилами захисту», які стануть у пригоді при спілкуванні з дітьми дошкільного віку. Матеріали містять цікаві відео для розвитку сенсорних здібностей, вивчення природних явищ і проведення дослідів, авторські казки, пластилінові мультфільми, поробки з паперу та природних матеріалів, музичні й фізкультурні заняття, поради психологів. </vt:lpstr>
      <vt:lpstr>Дистанційна підтримка педагогічних працівників закладів дошкільної освіти: перелік ресурсів для професійного розвитку</vt:lpstr>
      <vt:lpstr>Дистанційна підтримка педагогічних працівників закладів дошкільної освіти: перелік ресурсів для професійного розвитку</vt:lpstr>
      <vt:lpstr>https://mon.gov.ua/ua/news/za-pidtrimki-mon-osvitoriya-ta-yunisef-zapustili-portal-pro-navchannya-pidchas- vijni За підтримки Міністерства освіти і науки України «Освіторія» у партнерстві з Дитячим фондом ООН (ЮНІСЕФ) створили платформу про навчання під час війни osvitanow.org. Вона є безкоштовною і регулярно оновлюється.  На платформі можна знайти таку інформацію:  •особливості трудових відносин під час воєнного стану;  як працювати вчителям на тимчасово окупованих територіях; •інструменти для організації навчання під час війни; •актуальні вакансії; •перелік можливостей щодо дистанційного навчання.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Нормативні документи, які регламентують освітній процес в закладі дошкільної освіти в сучасних реаліях</dc:title>
  <dc:creator>admin</dc:creator>
  <cp:lastModifiedBy>admin</cp:lastModifiedBy>
  <cp:revision>7</cp:revision>
  <dcterms:created xsi:type="dcterms:W3CDTF">2022-09-16T13:49:22Z</dcterms:created>
  <dcterms:modified xsi:type="dcterms:W3CDTF">2022-09-16T14:45:39Z</dcterms:modified>
</cp:coreProperties>
</file>